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Lst>
  <p:sldSz cy="6858000" cx="9144000"/>
  <p:notesSz cx="6858000" cy="9144000"/>
  <p:embeddedFontLst>
    <p:embeddedFont>
      <p:font typeface="Roboto"/>
      <p:regular r:id="rId178"/>
      <p:bold r:id="rId179"/>
      <p:italic r:id="rId180"/>
      <p:boldItalic r:id="rId181"/>
    </p:embeddedFont>
    <p:embeddedFont>
      <p:font typeface="Roboto Condensed"/>
      <p:regular r:id="rId182"/>
      <p:bold r:id="rId183"/>
      <p:italic r:id="rId184"/>
      <p:boldItalic r:id="rId185"/>
    </p:embeddedFont>
    <p:embeddedFont>
      <p:font typeface="Roboto Condensed Light"/>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B9F9D3-DBF2-41A9-8822-A1AA378F4E7F}">
  <a:tblStyle styleId="{76B9F9D3-DBF2-41A9-8822-A1AA378F4E7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RobotoCondensedLight-bold.fntdata"/><Relationship Id="rId47" Type="http://schemas.openxmlformats.org/officeDocument/2006/relationships/slide" Target="slides/slide42.xml"/><Relationship Id="rId186" Type="http://schemas.openxmlformats.org/officeDocument/2006/relationships/font" Target="fonts/RobotoCondensedLight-regular.fntdata"/><Relationship Id="rId185" Type="http://schemas.openxmlformats.org/officeDocument/2006/relationships/font" Target="fonts/RobotoCondensed-boldItalic.fntdata"/><Relationship Id="rId49" Type="http://schemas.openxmlformats.org/officeDocument/2006/relationships/slide" Target="slides/slide44.xml"/><Relationship Id="rId184" Type="http://schemas.openxmlformats.org/officeDocument/2006/relationships/font" Target="fonts/RobotoCondense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RobotoCondensedLight-boldItalic.fntdata"/><Relationship Id="rId100" Type="http://schemas.openxmlformats.org/officeDocument/2006/relationships/slide" Target="slides/slide95.xml"/><Relationship Id="rId188" Type="http://schemas.openxmlformats.org/officeDocument/2006/relationships/font" Target="fonts/RobotoCondensedLight-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RobotoCondensed-bold.fntdata"/><Relationship Id="rId32" Type="http://schemas.openxmlformats.org/officeDocument/2006/relationships/slide" Target="slides/slide27.xml"/><Relationship Id="rId182" Type="http://schemas.openxmlformats.org/officeDocument/2006/relationships/font" Target="fonts/RobotoCondensed-regular.fntdata"/><Relationship Id="rId35" Type="http://schemas.openxmlformats.org/officeDocument/2006/relationships/slide" Target="slides/slide30.xml"/><Relationship Id="rId181" Type="http://schemas.openxmlformats.org/officeDocument/2006/relationships/font" Target="fonts/Roboto-boldItalic.fntdata"/><Relationship Id="rId34" Type="http://schemas.openxmlformats.org/officeDocument/2006/relationships/slide" Target="slides/slide29.xml"/><Relationship Id="rId180" Type="http://schemas.openxmlformats.org/officeDocument/2006/relationships/font" Target="fonts/Roboto-italic.fntdata"/><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Roboto-bold.fntdata"/><Relationship Id="rId178" Type="http://schemas.openxmlformats.org/officeDocument/2006/relationships/font" Target="fonts/Roboto-regular.fntdata"/><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f50f3e452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f50f3e45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71f00e18b7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71f00e18b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71f00e18b7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71f00e18b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71f00e18b7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71f00e18b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69c7ef301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69c7ef30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71f00e18b7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71f00e18b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71f00e18b7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71f00e18b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71f00e18b7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71f00e18b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71f00e18b7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71f00e18b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71f00e18b7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71f00e18b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71f00e18b7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71f00e18b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f50f3e452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f50f3e45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71f00e18b7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71f00e18b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71f00e18b7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71f00e18b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71f00e18b7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71f00e18b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71f00e18b7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71f00e18b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71f00e18b7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71f00e18b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71f00e18b7_0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71f00e18b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71f00e18b7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71f00e18b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71f00e18b7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71f00e18b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71f00e18b7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71f00e18b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71f00e18b7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71f00e18b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96888018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96888018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71f00e18b7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1f00e18b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71f00e18b7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71f00e18b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71f00e18b7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1f00e18b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71f00e18b7_0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71f00e18b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71f00e18b7_0_3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71f00e18b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71f00e18b7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71f00e18b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71f00e18b7_0_3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71f00e18b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71f00e18b7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71f00e18b7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71f00e18b7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71f00e18b7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71f00e18b7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71f00e18b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f50f3e452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f50f3e45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71f00e18b7_0_4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71f00e18b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71f00e18b7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71f00e18b7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71f00e18b7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71f00e18b7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71f00e18b7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71f00e18b7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71f00e18b7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71f00e18b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71f00e18b7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71f00e18b7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71f00e18b7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71f00e18b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71f00e18b7_0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71f00e18b7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71f00e18b7_0_4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71f00e18b7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71f00e18b7_0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71f00e18b7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f50f3e452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f50f3e45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71f00e18b7_0_5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71f00e18b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71f00e18b7_0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71f00e18b7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71f00e18b7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71f00e18b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71f00e18b7_0_6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1f00e18b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71f00e18b7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71f00e18b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71f00e18b7_0_7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71f00e18b7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71f00e18b7_0_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71f00e18b7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71f00e18b7_0_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71f00e18b7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20e3927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720e392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720e39270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720e3927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f50f3e452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f50f3e45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720e39270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720e3927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720e39270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720e39270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720e39270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20e39270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720e39270a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720e39270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720e39270a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720e39270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720e39270a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720e39270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720e39270a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720e39270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720e39270a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720e39270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720e39270a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720e39270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720e39270a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720e39270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f50f3e452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f50f3e45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720e39270a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720e39270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720e39270a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720e39270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720e39270a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720e39270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720e39270a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720e39270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720e39270a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720e39270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720e39270a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720e39270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720e39270a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720e39270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720e39270a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720e39270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720e39270a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720e39270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720e39270a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720e39270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f50f3e452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f50f3e45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720e39270a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720e39270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720e39270a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720e39270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720e39270a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720e3927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50f3e452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50f3e45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f50f3e452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f50f3e45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2976d15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2976d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f50f3e452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f50f3e45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f50f3e452_0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f50f3e45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f50f3e452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f50f3e45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50f3e452_0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50f3e452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f50f3e452_0_4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f50f3e452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f50f3e452_0_4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f50f3e45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f50f3e452_0_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f50f3e452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96888018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6888018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1f230984d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1f230984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f50f3e452_0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f50f3e45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796888018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79688801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1b20b9551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1b20b955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f50f3e452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f50f3e452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1f230984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1f230984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1f230984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1f230984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1f230984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1f23098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1f230984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1f230984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1f230984d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1f230984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1f230984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1f230984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1f230984d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1f230984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71f230984d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71f230984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7f50f3e45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7f50f3e4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1f230984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1f230984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1f230984d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1f230984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71f230984d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1f230984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1f230984d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1f230984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71f230984d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1f230984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71f230984d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1f230984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1f230984d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1f230984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71f230984d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1f230984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1f230984d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1f230984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1f230984d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1f230984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f50f3e452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f50f3e4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71f230984d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1f230984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1f230984d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1f230984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71f230984d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1f230984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1f230984d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1f230984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626a1e51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626a1e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626a1e51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626a1e5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626a1e51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626a1e5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1f230984d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1f230984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1f230984d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1f230984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71f230984d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71f230984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f50f3e452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f50f3e45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71f230984d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1f230984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1f230984d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1f230984d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71f230984d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1f230984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71f230984d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71f230984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1f230984d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1f230984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71f230984d_0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71f230984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1f230984d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1f230984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1f230984d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1f230984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71f230984d_0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71f230984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1f230984d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1f230984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f50f3e452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f50f3e45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1f230984d_0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1f230984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1f230984d_0_4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1f230984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71f230984d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1f230984d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1f230984d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1f230984d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71f230984d_0_4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71f230984d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71f230984d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71f230984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71fb74908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71fb749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1fb74908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1fb7490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71fb74908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71fb7490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71fb749086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71fb7490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f50f3e452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f50f3e45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71fb74908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71fb7490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71fb749086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1fb74908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1b67af19d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1b67af19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b67af19df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b67af19d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1b67af19d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1b67af19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71fb749086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71fb74908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71fb749086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1fb74908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71f00e18b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71f00e18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71f00e18b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71f00e18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71f00e18b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71f00e18b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815c5aa8_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815c5aa8_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71f00e18b7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71f00e18b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71f00e18b7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71f00e18b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71f00e18b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71f00e18b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71f00e18b7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71f00e18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71fb749086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71fb74908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71f00e18b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71f00e18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71f00e18b7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1f00e18b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71f00e18b7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71f00e18b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71f00e18b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71f00e18b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71f00e18b7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71f00e18b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lvl1pPr lvl="0">
              <a:spcBef>
                <a:spcPts val="0"/>
              </a:spcBef>
              <a:spcAft>
                <a:spcPts val="0"/>
              </a:spcAft>
              <a:buClr>
                <a:srgbClr val="000000"/>
              </a:buClr>
              <a:buSzPts val="3000"/>
              <a:buFont typeface="Roboto Condensed"/>
              <a:buNone/>
              <a:defRPr sz="3000">
                <a:solidFill>
                  <a:srgbClr val="000000"/>
                </a:solidFill>
                <a:latin typeface="Roboto Condensed"/>
                <a:ea typeface="Roboto Condensed"/>
                <a:cs typeface="Roboto Condensed"/>
                <a:sym typeface="Roboto Condense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 name="Google Shape;15;p3"/>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oboto Condensed"/>
              <a:buChar char="➔"/>
              <a:defRPr sz="2400">
                <a:latin typeface="Roboto Condensed"/>
                <a:ea typeface="Roboto Condensed"/>
                <a:cs typeface="Roboto Condensed"/>
                <a:sym typeface="Roboto Condensed"/>
              </a:defRPr>
            </a:lvl1pPr>
            <a:lvl2pPr indent="-381000" lvl="1" marL="914400">
              <a:spcBef>
                <a:spcPts val="0"/>
              </a:spcBef>
              <a:spcAft>
                <a:spcPts val="0"/>
              </a:spcAft>
              <a:buSzPts val="2400"/>
              <a:buFont typeface="Roboto Condensed"/>
              <a:buChar char="◆"/>
              <a:defRPr>
                <a:latin typeface="Roboto Condensed"/>
                <a:ea typeface="Roboto Condensed"/>
                <a:cs typeface="Roboto Condensed"/>
                <a:sym typeface="Roboto Condensed"/>
              </a:defRPr>
            </a:lvl2pPr>
            <a:lvl3pPr indent="-381000" lvl="2" marL="1371600">
              <a:spcBef>
                <a:spcPts val="0"/>
              </a:spcBef>
              <a:spcAft>
                <a:spcPts val="0"/>
              </a:spcAft>
              <a:buSzPts val="2400"/>
              <a:buFont typeface="Roboto Condensed"/>
              <a:buChar char="●"/>
              <a:defRPr>
                <a:latin typeface="Roboto Condensed"/>
                <a:ea typeface="Roboto Condensed"/>
                <a:cs typeface="Roboto Condensed"/>
                <a:sym typeface="Roboto Condensed"/>
              </a:defRPr>
            </a:lvl3pPr>
            <a:lvl4pPr indent="-342900" lvl="3" marL="1828800">
              <a:spcBef>
                <a:spcPts val="0"/>
              </a:spcBef>
              <a:spcAft>
                <a:spcPts val="0"/>
              </a:spcAft>
              <a:buSzPts val="1800"/>
              <a:buFont typeface="Roboto Condensed"/>
              <a:buChar char="○"/>
              <a:defRPr>
                <a:latin typeface="Roboto Condensed"/>
                <a:ea typeface="Roboto Condensed"/>
                <a:cs typeface="Roboto Condensed"/>
                <a:sym typeface="Roboto Condensed"/>
              </a:defRPr>
            </a:lvl4pPr>
            <a:lvl5pPr indent="-342900" lvl="4" marL="2286000">
              <a:spcBef>
                <a:spcPts val="0"/>
              </a:spcBef>
              <a:spcAft>
                <a:spcPts val="0"/>
              </a:spcAft>
              <a:buSzPts val="1800"/>
              <a:buFont typeface="Roboto Condensed"/>
              <a:buChar char="◆"/>
              <a:defRPr>
                <a:latin typeface="Roboto Condensed"/>
                <a:ea typeface="Roboto Condensed"/>
                <a:cs typeface="Roboto Condensed"/>
                <a:sym typeface="Roboto Condensed"/>
              </a:defRPr>
            </a:lvl5pPr>
            <a:lvl6pPr indent="-342900" lvl="5" marL="2743200">
              <a:spcBef>
                <a:spcPts val="0"/>
              </a:spcBef>
              <a:spcAft>
                <a:spcPts val="0"/>
              </a:spcAft>
              <a:buSzPts val="1800"/>
              <a:buFont typeface="Roboto Condensed"/>
              <a:buChar char="●"/>
              <a:defRPr>
                <a:latin typeface="Roboto Condensed"/>
                <a:ea typeface="Roboto Condensed"/>
                <a:cs typeface="Roboto Condensed"/>
                <a:sym typeface="Roboto Condensed"/>
              </a:defRPr>
            </a:lvl6pPr>
            <a:lvl7pPr indent="-342900" lvl="6" marL="3200400">
              <a:spcBef>
                <a:spcPts val="0"/>
              </a:spcBef>
              <a:spcAft>
                <a:spcPts val="0"/>
              </a:spcAft>
              <a:buSzPts val="1800"/>
              <a:buFont typeface="Roboto Condensed"/>
              <a:buChar char="○"/>
              <a:defRPr>
                <a:latin typeface="Roboto Condensed"/>
                <a:ea typeface="Roboto Condensed"/>
                <a:cs typeface="Roboto Condensed"/>
                <a:sym typeface="Roboto Condensed"/>
              </a:defRPr>
            </a:lvl7pPr>
            <a:lvl8pPr indent="-342900" lvl="7" marL="3657600">
              <a:spcBef>
                <a:spcPts val="0"/>
              </a:spcBef>
              <a:spcAft>
                <a:spcPts val="0"/>
              </a:spcAft>
              <a:buSzPts val="1800"/>
              <a:buFont typeface="Roboto Condensed"/>
              <a:buChar char="◆"/>
              <a:defRPr>
                <a:latin typeface="Roboto Condensed"/>
                <a:ea typeface="Roboto Condensed"/>
                <a:cs typeface="Roboto Condensed"/>
                <a:sym typeface="Roboto Condensed"/>
              </a:defRPr>
            </a:lvl8pPr>
            <a:lvl9pPr indent="-342900" lvl="8" marL="4114800">
              <a:spcBef>
                <a:spcPts val="0"/>
              </a:spcBef>
              <a:spcAft>
                <a:spcPts val="0"/>
              </a:spcAft>
              <a:buSzPts val="1800"/>
              <a:buFont typeface="Roboto Condensed"/>
              <a:buChar char="●"/>
              <a:defRPr>
                <a:latin typeface="Roboto Condensed"/>
                <a:ea typeface="Roboto Condensed"/>
                <a:cs typeface="Roboto Condensed"/>
                <a:sym typeface="Roboto Condensed"/>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295200" y="879600"/>
            <a:ext cx="8391600" cy="135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2.png"/><Relationship Id="rId4"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4.png"/><Relationship Id="rId4" Type="http://schemas.openxmlformats.org/officeDocument/2006/relationships/image" Target="../media/image50.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54.png"/><Relationship Id="rId4" Type="http://schemas.openxmlformats.org/officeDocument/2006/relationships/image" Target="../media/image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62.png"/><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9.png"/><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69.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69.png"/><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69.png"/><Relationship Id="rId4"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9.png"/><Relationship Id="rId4" Type="http://schemas.openxmlformats.org/officeDocument/2006/relationships/image" Target="../media/image7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9.png"/><Relationship Id="rId4" Type="http://schemas.openxmlformats.org/officeDocument/2006/relationships/image" Target="../media/image8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69.png"/><Relationship Id="rId4" Type="http://schemas.openxmlformats.org/officeDocument/2006/relationships/image" Target="../media/image7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69.png"/><Relationship Id="rId4" Type="http://schemas.openxmlformats.org/officeDocument/2006/relationships/image" Target="../media/image7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69.png"/><Relationship Id="rId4" Type="http://schemas.openxmlformats.org/officeDocument/2006/relationships/image" Target="../media/image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69.png"/><Relationship Id="rId4" Type="http://schemas.openxmlformats.org/officeDocument/2006/relationships/image" Target="../media/image7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69.png"/><Relationship Id="rId4"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1.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3.png"/><Relationship Id="rId4" Type="http://schemas.openxmlformats.org/officeDocument/2006/relationships/image" Target="../media/image7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8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78.png"/><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8.png"/><Relationship Id="rId4"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9.pn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1.png"/><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7.png"/><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 name="Shape 34"/>
        <p:cNvGrpSpPr/>
        <p:nvPr/>
      </p:nvGrpSpPr>
      <p:grpSpPr>
        <a:xfrm>
          <a:off x="0" y="0"/>
          <a:ext cx="0" cy="0"/>
          <a:chOff x="0" y="0"/>
          <a:chExt cx="0" cy="0"/>
        </a:xfrm>
      </p:grpSpPr>
      <p:sp>
        <p:nvSpPr>
          <p:cNvPr id="35" name="Google Shape;35;p8"/>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Algorithm Design</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36" name="Google Shape;36;p8"/>
          <p:cNvPicPr preferRelativeResize="0"/>
          <p:nvPr/>
        </p:nvPicPr>
        <p:blipFill>
          <a:blip r:embed="rId3">
            <a:alphaModFix/>
          </a:blip>
          <a:stretch>
            <a:fillRect/>
          </a:stretch>
        </p:blipFill>
        <p:spPr>
          <a:xfrm>
            <a:off x="4581825" y="2345775"/>
            <a:ext cx="4152826" cy="4152826"/>
          </a:xfrm>
          <a:prstGeom prst="rect">
            <a:avLst/>
          </a:prstGeom>
          <a:noFill/>
          <a:ln>
            <a:noFill/>
          </a:ln>
        </p:spPr>
      </p:pic>
      <p:sp>
        <p:nvSpPr>
          <p:cNvPr id="37" name="Google Shape;37;p8"/>
          <p:cNvSpPr txBox="1"/>
          <p:nvPr>
            <p:ph type="ctrTitle"/>
          </p:nvPr>
        </p:nvSpPr>
        <p:spPr>
          <a:xfrm>
            <a:off x="292075" y="16696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3F3F3"/>
                </a:solidFill>
                <a:latin typeface="Roboto Condensed"/>
                <a:ea typeface="Roboto Condensed"/>
                <a:cs typeface="Roboto Condensed"/>
                <a:sym typeface="Roboto Condensed"/>
              </a:rPr>
              <a:t>CE2103 - Algorithms and Data Structures II</a:t>
            </a:r>
            <a:br>
              <a:rPr lang="en" sz="1800">
                <a:solidFill>
                  <a:srgbClr val="F3F3F3"/>
                </a:solidFill>
                <a:latin typeface="Roboto Condensed"/>
                <a:ea typeface="Roboto Condensed"/>
                <a:cs typeface="Roboto Condensed"/>
                <a:sym typeface="Roboto Condensed"/>
              </a:rPr>
            </a:br>
            <a:endParaRPr sz="1800">
              <a:solidFill>
                <a:srgbClr val="F3F3F3"/>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a:t>
            </a:r>
            <a:endParaRPr/>
          </a:p>
        </p:txBody>
      </p:sp>
      <p:sp>
        <p:nvSpPr>
          <p:cNvPr id="106" name="Google Shape;106;p17"/>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a:solidFill>
                <a:schemeClr val="dk1"/>
              </a:solidFill>
              <a:latin typeface="Courier New"/>
              <a:ea typeface="Courier New"/>
              <a:cs typeface="Courier New"/>
              <a:sym typeface="Courier New"/>
            </a:endParaRPr>
          </a:p>
        </p:txBody>
      </p:sp>
      <p:sp>
        <p:nvSpPr>
          <p:cNvPr id="107" name="Google Shape;107;p17"/>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108" name="Google Shape;108;p17"/>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Once the problem becomes small enough that we no longer recurse, we are at the base case.</a:t>
            </a:r>
            <a:br>
              <a:rPr lang="en" sz="2000">
                <a:solidFill>
                  <a:schemeClr val="dk1"/>
                </a:solidFill>
                <a:latin typeface="Roboto Condensed"/>
                <a:ea typeface="Roboto Condensed"/>
                <a:cs typeface="Roboto Condensed"/>
                <a:sym typeface="Roboto Condensed"/>
              </a:rPr>
            </a:br>
            <a:r>
              <a:rPr lang="en" sz="2000">
                <a:solidFill>
                  <a:schemeClr val="dk1"/>
                </a:solidFill>
                <a:latin typeface="Roboto Condensed"/>
                <a:ea typeface="Roboto Condensed"/>
                <a:cs typeface="Roboto Condensed"/>
                <a:sym typeface="Roboto Condensed"/>
              </a:rPr>
              <a:t>.</a:t>
            </a: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Independent subproblems.</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Droid Sans"/>
              <a:buChar char="➔"/>
            </a:pPr>
            <a:r>
              <a:rPr lang="en" sz="2000">
                <a:solidFill>
                  <a:schemeClr val="dk1"/>
                </a:solidFill>
                <a:latin typeface="Roboto Condensed"/>
                <a:ea typeface="Roboto Condensed"/>
                <a:cs typeface="Roboto Condensed"/>
                <a:sym typeface="Roboto Condensed"/>
              </a:rPr>
              <a:t>Recursive.</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Very efficient.</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be naturally parallelized.</a:t>
            </a:r>
            <a:endParaRPr sz="2000">
              <a:solidFill>
                <a:schemeClr val="dk1"/>
              </a:solidFill>
              <a:latin typeface="Roboto Condensed"/>
              <a:ea typeface="Roboto Condensed"/>
              <a:cs typeface="Roboto Condensed"/>
              <a:sym typeface="Roboto Condensed"/>
            </a:endParaRPr>
          </a:p>
        </p:txBody>
      </p:sp>
      <p:sp>
        <p:nvSpPr>
          <p:cNvPr id="109" name="Google Shape;109;p17"/>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110" name="Google Shape;110;p17"/>
          <p:cNvSpPr/>
          <p:nvPr/>
        </p:nvSpPr>
        <p:spPr>
          <a:xfrm rot="-10150611">
            <a:off x="6892287" y="400086"/>
            <a:ext cx="1862837" cy="4319105"/>
          </a:xfrm>
          <a:prstGeom prst="curvedRightArrow">
            <a:avLst>
              <a:gd fmla="val 9558" name="adj1"/>
              <a:gd fmla="val 33857"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863925" y="151800"/>
            <a:ext cx="469200" cy="534600"/>
          </a:xfrm>
          <a:prstGeom prst="plus">
            <a:avLst>
              <a:gd fmla="val 41171"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4402400" y="-152400"/>
            <a:ext cx="3000000" cy="990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chemeClr val="dk1"/>
                </a:solidFill>
                <a:latin typeface="Roboto Condensed"/>
                <a:ea typeface="Roboto Condensed"/>
                <a:cs typeface="Roboto Condensed"/>
                <a:sym typeface="Roboto Condensed"/>
              </a:rPr>
              <a:t>Simple, clear, robust and elegant. Ease of debugging and maintenance.</a:t>
            </a:r>
            <a:br>
              <a:rPr lang="en" sz="2400">
                <a:solidFill>
                  <a:schemeClr val="dk1"/>
                </a:solidFill>
                <a:latin typeface="Roboto Condensed"/>
                <a:ea typeface="Roboto Condensed"/>
                <a:cs typeface="Roboto Condensed"/>
                <a:sym typeface="Roboto Condensed"/>
              </a:rPr>
            </a:b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Heuristic Algorithms</a:t>
            </a:r>
            <a:endParaRPr/>
          </a:p>
        </p:txBody>
      </p:sp>
      <p:sp>
        <p:nvSpPr>
          <p:cNvPr id="1009" name="Google Shape;1009;p107"/>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Algorithms that find solutions that are guaranteed to be close to optimal.</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Scenarios where precision can be </a:t>
            </a:r>
            <a:r>
              <a:rPr lang="en"/>
              <a:t>sacrificed</a:t>
            </a:r>
            <a:r>
              <a:rPr lang="en"/>
              <a:t> for performance.</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Also called approximate algorithms.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Examples of heuristic algorithms:</a:t>
            </a:r>
            <a:endParaRPr/>
          </a:p>
          <a:p>
            <a:pPr indent="-381000" lvl="1" marL="914400" rtl="0" algn="l">
              <a:spcBef>
                <a:spcPts val="0"/>
              </a:spcBef>
              <a:spcAft>
                <a:spcPts val="0"/>
              </a:spcAft>
              <a:buSzPts val="2400"/>
              <a:buChar char="◆"/>
            </a:pPr>
            <a:r>
              <a:rPr lang="en"/>
              <a:t>Genetic algorithms.</a:t>
            </a:r>
            <a:endParaRPr/>
          </a:p>
          <a:p>
            <a:pPr indent="-381000" lvl="1" marL="914400" rtl="0" algn="l">
              <a:spcBef>
                <a:spcPts val="0"/>
              </a:spcBef>
              <a:spcAft>
                <a:spcPts val="0"/>
              </a:spcAft>
              <a:buSzPts val="2400"/>
              <a:buChar char="◆"/>
            </a:pPr>
            <a:r>
              <a:rPr lang="en"/>
              <a:t>Greedy algorithms.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13" name="Shape 1013"/>
        <p:cNvGrpSpPr/>
        <p:nvPr/>
      </p:nvGrpSpPr>
      <p:grpSpPr>
        <a:xfrm>
          <a:off x="0" y="0"/>
          <a:ext cx="0" cy="0"/>
          <a:chOff x="0" y="0"/>
          <a:chExt cx="0" cy="0"/>
        </a:xfrm>
      </p:grpSpPr>
      <p:sp>
        <p:nvSpPr>
          <p:cNvPr id="1014" name="Google Shape;1014;p10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Genetic Algorithms</a:t>
            </a:r>
            <a:endParaRPr>
              <a:solidFill>
                <a:srgbClr val="FFFFFF"/>
              </a:solidFill>
            </a:endParaRPr>
          </a:p>
        </p:txBody>
      </p:sp>
      <p:pic>
        <p:nvPicPr>
          <p:cNvPr id="1015" name="Google Shape;1015;p108"/>
          <p:cNvPicPr preferRelativeResize="0"/>
          <p:nvPr/>
        </p:nvPicPr>
        <p:blipFill>
          <a:blip r:embed="rId3">
            <a:alphaModFix/>
          </a:blip>
          <a:stretch>
            <a:fillRect/>
          </a:stretch>
        </p:blipFill>
        <p:spPr>
          <a:xfrm>
            <a:off x="3960825" y="1718225"/>
            <a:ext cx="4712975" cy="47129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a:t>
            </a:r>
            <a:r>
              <a:rPr lang="en"/>
              <a:t> Algorithms</a:t>
            </a:r>
            <a:endParaRPr/>
          </a:p>
        </p:txBody>
      </p:sp>
      <p:sp>
        <p:nvSpPr>
          <p:cNvPr id="1021" name="Google Shape;1021;p109"/>
          <p:cNvSpPr txBox="1"/>
          <p:nvPr>
            <p:ph idx="1" type="body"/>
          </p:nvPr>
        </p:nvSpPr>
        <p:spPr>
          <a:xfrm>
            <a:off x="457200" y="1081200"/>
            <a:ext cx="8229600" cy="3086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In the 50’s and 60’s computer scientists studied evolutionary systems with the idea of use them as a tool to optimize engineering problems.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Inspired by </a:t>
            </a:r>
            <a:r>
              <a:rPr b="1" lang="en">
                <a:solidFill>
                  <a:srgbClr val="CC0000"/>
                </a:solidFill>
              </a:rPr>
              <a:t>biological evolution process</a:t>
            </a:r>
            <a:r>
              <a:rPr lang="en"/>
              <a:t> and based on concepts like: </a:t>
            </a:r>
            <a:r>
              <a:rPr b="1" lang="en"/>
              <a:t>natural selection, genetic inheritance and mutations</a:t>
            </a:r>
            <a:r>
              <a:rPr lang="en"/>
              <a:t>.</a:t>
            </a:r>
            <a:endParaRPr/>
          </a:p>
        </p:txBody>
      </p:sp>
      <p:sp>
        <p:nvSpPr>
          <p:cNvPr id="1022" name="Google Shape;1022;p109"/>
          <p:cNvSpPr txBox="1"/>
          <p:nvPr/>
        </p:nvSpPr>
        <p:spPr>
          <a:xfrm>
            <a:off x="779550" y="4855700"/>
            <a:ext cx="1935600" cy="679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chemeClr val="dk1"/>
                </a:solidFill>
                <a:latin typeface="Roboto Condensed"/>
                <a:ea typeface="Roboto Condensed"/>
                <a:cs typeface="Roboto Condensed"/>
                <a:sym typeface="Roboto Condensed"/>
              </a:rPr>
              <a:t>Developed by</a:t>
            </a:r>
            <a:endParaRPr sz="1800">
              <a:solidFill>
                <a:schemeClr val="dk1"/>
              </a:solidFill>
              <a:latin typeface="Roboto Condensed"/>
              <a:ea typeface="Roboto Condensed"/>
              <a:cs typeface="Roboto Condensed"/>
              <a:sym typeface="Roboto Condensed"/>
            </a:endParaRPr>
          </a:p>
          <a:p>
            <a:pPr indent="0" lvl="0" marL="0" rtl="0" algn="ctr">
              <a:spcBef>
                <a:spcPts val="600"/>
              </a:spcBef>
              <a:spcAft>
                <a:spcPts val="0"/>
              </a:spcAft>
              <a:buNone/>
            </a:pPr>
            <a:r>
              <a:rPr lang="en" sz="1800">
                <a:solidFill>
                  <a:schemeClr val="dk1"/>
                </a:solidFill>
                <a:latin typeface="Roboto Condensed"/>
                <a:ea typeface="Roboto Condensed"/>
                <a:cs typeface="Roboto Condensed"/>
                <a:sym typeface="Roboto Condensed"/>
              </a:rPr>
              <a:t>(1970s)</a:t>
            </a:r>
            <a:endParaRPr sz="1800">
              <a:solidFill>
                <a:schemeClr val="dk1"/>
              </a:solidFill>
              <a:latin typeface="Roboto Condensed"/>
              <a:ea typeface="Roboto Condensed"/>
              <a:cs typeface="Roboto Condensed"/>
              <a:sym typeface="Roboto Condensed"/>
            </a:endParaRPr>
          </a:p>
        </p:txBody>
      </p:sp>
      <p:sp>
        <p:nvSpPr>
          <p:cNvPr id="1023" name="Google Shape;1023;p109"/>
          <p:cNvSpPr txBox="1"/>
          <p:nvPr/>
        </p:nvSpPr>
        <p:spPr>
          <a:xfrm>
            <a:off x="609000" y="5711000"/>
            <a:ext cx="22767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Roboto Condensed"/>
                <a:ea typeface="Roboto Condensed"/>
                <a:cs typeface="Roboto Condensed"/>
                <a:sym typeface="Roboto Condensed"/>
              </a:rPr>
              <a:t>JOHN HENRY HOLLAND</a:t>
            </a:r>
            <a:endParaRPr b="1">
              <a:solidFill>
                <a:srgbClr val="FFFFFF"/>
              </a:solidFill>
              <a:latin typeface="Roboto Condensed"/>
              <a:ea typeface="Roboto Condensed"/>
              <a:cs typeface="Roboto Condensed"/>
              <a:sym typeface="Roboto Condensed"/>
            </a:endParaRPr>
          </a:p>
        </p:txBody>
      </p:sp>
      <p:sp>
        <p:nvSpPr>
          <p:cNvPr id="1024" name="Google Shape;1024;p109"/>
          <p:cNvSpPr txBox="1"/>
          <p:nvPr/>
        </p:nvSpPr>
        <p:spPr>
          <a:xfrm>
            <a:off x="4961200" y="4787600"/>
            <a:ext cx="1935600" cy="8160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Based on theory of</a:t>
            </a:r>
            <a:endParaRPr sz="1800">
              <a:solidFill>
                <a:schemeClr val="dk1"/>
              </a:solidFill>
              <a:latin typeface="Roboto Condensed"/>
              <a:ea typeface="Roboto Condensed"/>
              <a:cs typeface="Roboto Condensed"/>
              <a:sym typeface="Roboto Condensed"/>
            </a:endParaRPr>
          </a:p>
          <a:p>
            <a:pPr indent="0" lvl="0" marL="0" rtl="0" algn="ctr">
              <a:spcBef>
                <a:spcPts val="600"/>
              </a:spcBef>
              <a:spcAft>
                <a:spcPts val="0"/>
              </a:spcAft>
              <a:buNone/>
            </a:pPr>
            <a:r>
              <a:rPr lang="en" sz="1800">
                <a:solidFill>
                  <a:schemeClr val="dk1"/>
                </a:solidFill>
                <a:latin typeface="Roboto Condensed"/>
                <a:ea typeface="Roboto Condensed"/>
                <a:cs typeface="Roboto Condensed"/>
                <a:sym typeface="Roboto Condensed"/>
              </a:rPr>
              <a:t>(1859)</a:t>
            </a:r>
            <a:endParaRPr sz="1800">
              <a:solidFill>
                <a:schemeClr val="dk1"/>
              </a:solidFill>
              <a:latin typeface="Roboto Condensed"/>
              <a:ea typeface="Roboto Condensed"/>
              <a:cs typeface="Roboto Condensed"/>
              <a:sym typeface="Roboto Condensed"/>
            </a:endParaRPr>
          </a:p>
        </p:txBody>
      </p:sp>
      <p:sp>
        <p:nvSpPr>
          <p:cNvPr id="1025" name="Google Shape;1025;p109"/>
          <p:cNvSpPr txBox="1"/>
          <p:nvPr/>
        </p:nvSpPr>
        <p:spPr>
          <a:xfrm>
            <a:off x="4790650" y="5711000"/>
            <a:ext cx="22767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Roboto Condensed"/>
                <a:ea typeface="Roboto Condensed"/>
                <a:cs typeface="Roboto Condensed"/>
                <a:sym typeface="Roboto Condensed"/>
              </a:rPr>
              <a:t>CHARLES DARWIN</a:t>
            </a:r>
            <a:endParaRPr b="1">
              <a:solidFill>
                <a:srgbClr val="FFFFFF"/>
              </a:solidFill>
              <a:latin typeface="Roboto Condensed"/>
              <a:ea typeface="Roboto Condensed"/>
              <a:cs typeface="Roboto Condensed"/>
              <a:sym typeface="Roboto Condensed"/>
            </a:endParaRPr>
          </a:p>
        </p:txBody>
      </p:sp>
      <p:pic>
        <p:nvPicPr>
          <p:cNvPr id="1026" name="Google Shape;1026;p109"/>
          <p:cNvPicPr preferRelativeResize="0"/>
          <p:nvPr/>
        </p:nvPicPr>
        <p:blipFill>
          <a:blip r:embed="rId3">
            <a:alphaModFix/>
          </a:blip>
          <a:stretch>
            <a:fillRect/>
          </a:stretch>
        </p:blipFill>
        <p:spPr>
          <a:xfrm>
            <a:off x="2984725" y="4636400"/>
            <a:ext cx="1350150" cy="1458300"/>
          </a:xfrm>
          <a:prstGeom prst="rect">
            <a:avLst/>
          </a:prstGeom>
          <a:noFill/>
          <a:ln>
            <a:noFill/>
          </a:ln>
        </p:spPr>
      </p:pic>
      <p:pic>
        <p:nvPicPr>
          <p:cNvPr id="1027" name="Google Shape;1027;p109"/>
          <p:cNvPicPr preferRelativeResize="0"/>
          <p:nvPr/>
        </p:nvPicPr>
        <p:blipFill>
          <a:blip r:embed="rId4">
            <a:alphaModFix/>
          </a:blip>
          <a:stretch>
            <a:fillRect/>
          </a:stretch>
        </p:blipFill>
        <p:spPr>
          <a:xfrm>
            <a:off x="7163925" y="4636400"/>
            <a:ext cx="1350150" cy="14583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033" name="Google Shape;1033;p110"/>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Genetic Algorithms (GAs) are adaptive heuristic search algorithm based on the evolutionary ideas of natural selection and genetics.</a:t>
            </a:r>
            <a:br>
              <a:rPr lang="en"/>
            </a:br>
            <a:endParaRPr/>
          </a:p>
          <a:p>
            <a:pPr indent="-381000" lvl="0" marL="457200" rtl="0" algn="l">
              <a:spcBef>
                <a:spcPts val="0"/>
              </a:spcBef>
              <a:spcAft>
                <a:spcPts val="0"/>
              </a:spcAft>
              <a:buSzPts val="2400"/>
              <a:buChar char="➔"/>
            </a:pPr>
            <a:r>
              <a:rPr lang="en"/>
              <a:t>They represent an intelligent exploitation of a </a:t>
            </a:r>
            <a:r>
              <a:rPr b="1" lang="en">
                <a:solidFill>
                  <a:srgbClr val="CC0000"/>
                </a:solidFill>
              </a:rPr>
              <a:t>random search</a:t>
            </a:r>
            <a:r>
              <a:rPr lang="en"/>
              <a:t> used to solve optimization problems.</a:t>
            </a:r>
            <a:br>
              <a:rPr lang="en"/>
            </a:br>
            <a:endParaRPr/>
          </a:p>
          <a:p>
            <a:pPr indent="-381000" lvl="0" marL="457200" rtl="0" algn="l">
              <a:spcBef>
                <a:spcPts val="0"/>
              </a:spcBef>
              <a:spcAft>
                <a:spcPts val="0"/>
              </a:spcAft>
              <a:buSzPts val="2400"/>
              <a:buChar char="➔"/>
            </a:pPr>
            <a:r>
              <a:rPr lang="en"/>
              <a:t>Not entirely random. They exploit </a:t>
            </a:r>
            <a:r>
              <a:rPr b="1" lang="en">
                <a:solidFill>
                  <a:srgbClr val="CC0000"/>
                </a:solidFill>
              </a:rPr>
              <a:t>historical information</a:t>
            </a:r>
            <a:r>
              <a:rPr lang="en"/>
              <a:t> to direct the search</a:t>
            </a:r>
            <a:br>
              <a:rPr lang="en"/>
            </a:br>
            <a:endParaRPr/>
          </a:p>
          <a:p>
            <a:pPr indent="-419100" lvl="0" marL="457200" rtl="0" algn="l">
              <a:spcBef>
                <a:spcPts val="0"/>
              </a:spcBef>
              <a:spcAft>
                <a:spcPts val="0"/>
              </a:spcAft>
              <a:buSzPts val="3000"/>
              <a:buFont typeface="Arial"/>
              <a:buChar char="➔"/>
            </a:pPr>
            <a:r>
              <a:rPr lang="en"/>
              <a:t>This simulate the natural selection process. Use techniques inspired by evolutionary biology such as inheritance, mutation, selection, and recombination</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039" name="Google Shape;1039;p111"/>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Genetic representation of the solution domain.</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Fitness function to evaluate the solution domain.</a:t>
            </a:r>
            <a:endParaRPr>
              <a:solidFill>
                <a:schemeClr val="dk1"/>
              </a:solidFill>
              <a:latin typeface="Courier New"/>
              <a:ea typeface="Courier New"/>
              <a:cs typeface="Courier New"/>
              <a:sym typeface="Courier New"/>
            </a:endParaRPr>
          </a:p>
        </p:txBody>
      </p:sp>
      <p:sp>
        <p:nvSpPr>
          <p:cNvPr id="1040" name="Google Shape;1040;p111"/>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HAVE TO BE DEFINED</a:t>
            </a:r>
            <a:endParaRPr b="1">
              <a:solidFill>
                <a:srgbClr val="FFFFFF"/>
              </a:solidFill>
              <a:latin typeface="Roboto Condensed"/>
              <a:ea typeface="Roboto Condensed"/>
              <a:cs typeface="Roboto Condensed"/>
              <a:sym typeface="Roboto Condensed"/>
            </a:endParaRPr>
          </a:p>
        </p:txBody>
      </p:sp>
      <p:sp>
        <p:nvSpPr>
          <p:cNvPr id="1041" name="Google Shape;1041;p111"/>
          <p:cNvSpPr txBox="1"/>
          <p:nvPr/>
        </p:nvSpPr>
        <p:spPr>
          <a:xfrm>
            <a:off x="4703425" y="1855075"/>
            <a:ext cx="3479400" cy="4508100"/>
          </a:xfrm>
          <a:prstGeom prst="rect">
            <a:avLst/>
          </a:prstGeom>
          <a:solidFill>
            <a:srgbClr val="F3F3F3"/>
          </a:solidFill>
          <a:ln>
            <a:noFill/>
          </a:ln>
        </p:spPr>
        <p:txBody>
          <a:bodyPr anchorCtr="0" anchor="ctr" bIns="91425" lIns="91425" spcFirstLastPara="1" rIns="91425" wrap="square" tIns="91425">
            <a:noAutofit/>
          </a:bodyPr>
          <a:lstStyle/>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Cell. </a:t>
            </a:r>
            <a:r>
              <a:rPr lang="en" sz="1900">
                <a:solidFill>
                  <a:schemeClr val="dk1"/>
                </a:solidFill>
                <a:latin typeface="Roboto Condensed"/>
                <a:ea typeface="Roboto Condensed"/>
                <a:cs typeface="Roboto Condensed"/>
                <a:sym typeface="Roboto Condensed"/>
              </a:rPr>
              <a:t>Contains chromosomes (string DNA).</a:t>
            </a:r>
            <a:br>
              <a:rPr lang="en" sz="1900">
                <a:solidFill>
                  <a:schemeClr val="dk1"/>
                </a:solidFill>
                <a:latin typeface="Roboto Condensed"/>
                <a:ea typeface="Roboto Condensed"/>
                <a:cs typeface="Roboto Condensed"/>
                <a:sym typeface="Roboto Condensed"/>
              </a:rPr>
            </a:b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a:p>
            <a:pPr indent="-349250" lvl="0" marL="457200" rtl="0" algn="l">
              <a:spcBef>
                <a:spcPts val="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Chromosomes. </a:t>
            </a:r>
            <a:r>
              <a:rPr lang="en" sz="1900">
                <a:solidFill>
                  <a:schemeClr val="dk1"/>
                </a:solidFill>
                <a:latin typeface="Roboto Condensed"/>
                <a:ea typeface="Roboto Condensed"/>
                <a:cs typeface="Roboto Condensed"/>
                <a:sym typeface="Roboto Condensed"/>
              </a:rPr>
              <a:t>Set of genes (blocks DNA). Scheme or blueprint for an individual.</a:t>
            </a:r>
            <a:endParaRPr sz="1900">
              <a:solidFill>
                <a:schemeClr val="dk1"/>
              </a:solidFill>
              <a:latin typeface="Roboto Condensed"/>
              <a:ea typeface="Roboto Condensed"/>
              <a:cs typeface="Roboto Condensed"/>
              <a:sym typeface="Roboto Condensed"/>
            </a:endParaRPr>
          </a:p>
          <a:p>
            <a:pPr indent="0" lvl="0" marL="457200" marR="0" rtl="0" algn="l">
              <a:lnSpc>
                <a:spcPct val="100000"/>
              </a:lnSpc>
              <a:spcBef>
                <a:spcPts val="600"/>
              </a:spcBef>
              <a:spcAft>
                <a:spcPts val="0"/>
              </a:spcAft>
              <a:buNone/>
            </a:pPr>
            <a:r>
              <a:t/>
            </a:r>
            <a:endParaRPr b="1" sz="1900">
              <a:solidFill>
                <a:schemeClr val="dk1"/>
              </a:solidFill>
              <a:latin typeface="Roboto Condensed"/>
              <a:ea typeface="Roboto Condensed"/>
              <a:cs typeface="Roboto Condensed"/>
              <a:sym typeface="Roboto Condensed"/>
            </a:endParaRPr>
          </a:p>
          <a:p>
            <a:pPr indent="-349250" lvl="0" marL="457200" marR="0" rtl="0" algn="l">
              <a:lnSpc>
                <a:spcPct val="100000"/>
              </a:lnSpc>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Genotype. </a:t>
            </a:r>
            <a:r>
              <a:rPr lang="en" sz="1900">
                <a:solidFill>
                  <a:schemeClr val="dk1"/>
                </a:solidFill>
                <a:latin typeface="Roboto Condensed"/>
                <a:ea typeface="Roboto Condensed"/>
                <a:cs typeface="Roboto Condensed"/>
                <a:sym typeface="Roboto Condensed"/>
              </a:rPr>
              <a:t>Collection of genes responsible for a particular trait.</a:t>
            </a:r>
            <a:endParaRPr sz="1900">
              <a:solidFill>
                <a:schemeClr val="dk1"/>
              </a:solidFill>
              <a:latin typeface="Roboto Condensed"/>
              <a:ea typeface="Roboto Condensed"/>
              <a:cs typeface="Roboto Condensed"/>
              <a:sym typeface="Roboto Condensed"/>
            </a:endParaRPr>
          </a:p>
          <a:p>
            <a:pPr indent="0" lvl="0" marL="457200" marR="0" rtl="0" algn="l">
              <a:lnSpc>
                <a:spcPct val="100000"/>
              </a:lnSpc>
              <a:spcBef>
                <a:spcPts val="600"/>
              </a:spcBef>
              <a:spcAft>
                <a:spcPts val="0"/>
              </a:spcAft>
              <a:buNone/>
            </a:pPr>
            <a:r>
              <a:t/>
            </a:r>
            <a:endParaRPr sz="1900">
              <a:solidFill>
                <a:schemeClr val="dk1"/>
              </a:solidFill>
              <a:latin typeface="Roboto Condensed"/>
              <a:ea typeface="Roboto Condensed"/>
              <a:cs typeface="Roboto Condensed"/>
              <a:sym typeface="Roboto Condensed"/>
            </a:endParaRPr>
          </a:p>
          <a:p>
            <a:pPr indent="-349250" lvl="0" marL="457200" marR="0" rtl="0" algn="l">
              <a:lnSpc>
                <a:spcPct val="100000"/>
              </a:lnSpc>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Trait. </a:t>
            </a:r>
            <a:r>
              <a:rPr lang="en" sz="1900">
                <a:solidFill>
                  <a:schemeClr val="dk1"/>
                </a:solidFill>
                <a:latin typeface="Roboto Condensed"/>
                <a:ea typeface="Roboto Condensed"/>
                <a:cs typeface="Roboto Condensed"/>
                <a:sym typeface="Roboto Condensed"/>
              </a:rPr>
              <a:t>Aspect of an individual.</a:t>
            </a:r>
            <a:endParaRPr sz="1900">
              <a:solidFill>
                <a:schemeClr val="dk1"/>
              </a:solidFill>
              <a:latin typeface="Roboto Condensed"/>
              <a:ea typeface="Roboto Condensed"/>
              <a:cs typeface="Roboto Condensed"/>
              <a:sym typeface="Roboto Condensed"/>
            </a:endParaRPr>
          </a:p>
        </p:txBody>
      </p:sp>
      <p:sp>
        <p:nvSpPr>
          <p:cNvPr id="1042" name="Google Shape;1042;p111"/>
          <p:cNvSpPr txBox="1"/>
          <p:nvPr/>
        </p:nvSpPr>
        <p:spPr>
          <a:xfrm>
            <a:off x="4703425" y="1403925"/>
            <a:ext cx="3479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DEFINITIONS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048" name="Google Shape;1048;p112"/>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Genetic representation of the solution domain.</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Fitness function to evaluate the solution domain.</a:t>
            </a:r>
            <a:endParaRPr>
              <a:solidFill>
                <a:schemeClr val="dk1"/>
              </a:solidFill>
              <a:latin typeface="Courier New"/>
              <a:ea typeface="Courier New"/>
              <a:cs typeface="Courier New"/>
              <a:sym typeface="Courier New"/>
            </a:endParaRPr>
          </a:p>
        </p:txBody>
      </p:sp>
      <p:sp>
        <p:nvSpPr>
          <p:cNvPr id="1049" name="Google Shape;1049;p112"/>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HAVE TO BE DEFINED</a:t>
            </a:r>
            <a:endParaRPr b="1">
              <a:solidFill>
                <a:srgbClr val="FFFFFF"/>
              </a:solidFill>
              <a:latin typeface="Roboto Condensed"/>
              <a:ea typeface="Roboto Condensed"/>
              <a:cs typeface="Roboto Condensed"/>
              <a:sym typeface="Roboto Condensed"/>
            </a:endParaRPr>
          </a:p>
        </p:txBody>
      </p:sp>
      <p:sp>
        <p:nvSpPr>
          <p:cNvPr id="1050" name="Google Shape;1050;p112"/>
          <p:cNvSpPr txBox="1"/>
          <p:nvPr/>
        </p:nvSpPr>
        <p:spPr>
          <a:xfrm>
            <a:off x="4703425" y="1855075"/>
            <a:ext cx="3479400" cy="4508100"/>
          </a:xfrm>
          <a:prstGeom prst="rect">
            <a:avLst/>
          </a:prstGeom>
          <a:solidFill>
            <a:srgbClr val="F3F3F3"/>
          </a:solidFill>
          <a:ln>
            <a:noFill/>
          </a:ln>
        </p:spPr>
        <p:txBody>
          <a:bodyPr anchorCtr="0" anchor="ctr" bIns="91425" lIns="91425" spcFirstLastPara="1" rIns="91425" wrap="square" tIns="91425">
            <a:noAutofit/>
          </a:bodyPr>
          <a:lstStyle/>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Reproduction. </a:t>
            </a:r>
            <a:r>
              <a:rPr lang="en" sz="1900">
                <a:solidFill>
                  <a:schemeClr val="dk1"/>
                </a:solidFill>
                <a:latin typeface="Roboto Condensed"/>
                <a:ea typeface="Roboto Condensed"/>
                <a:cs typeface="Roboto Condensed"/>
                <a:sym typeface="Roboto Condensed"/>
              </a:rPr>
              <a:t>Combination of parental genes.</a:t>
            </a:r>
            <a:endParaRPr sz="19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b="1" sz="1900">
              <a:solidFill>
                <a:schemeClr val="dk1"/>
              </a:solidFill>
              <a:latin typeface="Roboto Condensed"/>
              <a:ea typeface="Roboto Condensed"/>
              <a:cs typeface="Roboto Condensed"/>
              <a:sym typeface="Roboto Condensed"/>
            </a:endParaRPr>
          </a:p>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Mutation</a:t>
            </a:r>
            <a:r>
              <a:rPr b="1" lang="en" sz="1900">
                <a:solidFill>
                  <a:schemeClr val="dk1"/>
                </a:solidFill>
                <a:latin typeface="Roboto Condensed"/>
                <a:ea typeface="Roboto Condensed"/>
                <a:cs typeface="Roboto Condensed"/>
                <a:sym typeface="Roboto Condensed"/>
              </a:rPr>
              <a:t>. </a:t>
            </a:r>
            <a:r>
              <a:rPr lang="en" sz="1900">
                <a:solidFill>
                  <a:schemeClr val="dk1"/>
                </a:solidFill>
                <a:latin typeface="Roboto Condensed"/>
                <a:ea typeface="Roboto Condensed"/>
                <a:cs typeface="Roboto Condensed"/>
                <a:sym typeface="Roboto Condensed"/>
              </a:rPr>
              <a:t>Errors during reproduction</a:t>
            </a: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1900">
              <a:solidFill>
                <a:schemeClr val="dk1"/>
              </a:solidFill>
              <a:latin typeface="Roboto Condensed"/>
              <a:ea typeface="Roboto Condensed"/>
              <a:cs typeface="Roboto Condensed"/>
              <a:sym typeface="Roboto Condensed"/>
            </a:endParaRPr>
          </a:p>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Individual. </a:t>
            </a:r>
            <a:r>
              <a:rPr lang="en" sz="1900">
                <a:solidFill>
                  <a:schemeClr val="dk1"/>
                </a:solidFill>
                <a:latin typeface="Roboto Condensed"/>
                <a:ea typeface="Roboto Condensed"/>
                <a:cs typeface="Roboto Condensed"/>
                <a:sym typeface="Roboto Condensed"/>
              </a:rPr>
              <a:t>Any possible solution.</a:t>
            </a:r>
            <a:br>
              <a:rPr lang="en" sz="1900">
                <a:solidFill>
                  <a:schemeClr val="dk1"/>
                </a:solidFill>
                <a:latin typeface="Roboto Condensed"/>
                <a:ea typeface="Roboto Condensed"/>
                <a:cs typeface="Roboto Condensed"/>
                <a:sym typeface="Roboto Condensed"/>
              </a:rPr>
            </a:b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a:p>
            <a:pPr indent="-349250" lvl="0" marL="457200" rtl="0" algn="l">
              <a:spcBef>
                <a:spcPts val="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Fitness</a:t>
            </a:r>
            <a:r>
              <a:rPr b="1" lang="en" sz="1900">
                <a:solidFill>
                  <a:schemeClr val="dk1"/>
                </a:solidFill>
                <a:latin typeface="Roboto Condensed"/>
                <a:ea typeface="Roboto Condensed"/>
                <a:cs typeface="Roboto Condensed"/>
                <a:sym typeface="Roboto Condensed"/>
              </a:rPr>
              <a:t>. </a:t>
            </a:r>
            <a:r>
              <a:rPr lang="en" sz="1900">
                <a:solidFill>
                  <a:schemeClr val="dk1"/>
                </a:solidFill>
                <a:latin typeface="Roboto Condensed"/>
                <a:ea typeface="Roboto Condensed"/>
                <a:cs typeface="Roboto Condensed"/>
                <a:sym typeface="Roboto Condensed"/>
              </a:rPr>
              <a:t>Function used to select the best individuals. How many times can an individual reproduce before dying</a:t>
            </a: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p:txBody>
      </p:sp>
      <p:sp>
        <p:nvSpPr>
          <p:cNvPr id="1051" name="Google Shape;1051;p112"/>
          <p:cNvSpPr txBox="1"/>
          <p:nvPr/>
        </p:nvSpPr>
        <p:spPr>
          <a:xfrm>
            <a:off x="4703425" y="1403925"/>
            <a:ext cx="3479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DEFINITIONS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057" name="Google Shape;1057;p113"/>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Genetic representation of the solution domain.</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Fitness function to evaluate the solution domain.</a:t>
            </a:r>
            <a:endParaRPr>
              <a:solidFill>
                <a:schemeClr val="dk1"/>
              </a:solidFill>
              <a:latin typeface="Courier New"/>
              <a:ea typeface="Courier New"/>
              <a:cs typeface="Courier New"/>
              <a:sym typeface="Courier New"/>
            </a:endParaRPr>
          </a:p>
        </p:txBody>
      </p:sp>
      <p:sp>
        <p:nvSpPr>
          <p:cNvPr id="1058" name="Google Shape;1058;p113"/>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HAVE TO BE DEFINED</a:t>
            </a:r>
            <a:endParaRPr b="1">
              <a:solidFill>
                <a:srgbClr val="FFFFFF"/>
              </a:solidFill>
              <a:latin typeface="Roboto Condensed"/>
              <a:ea typeface="Roboto Condensed"/>
              <a:cs typeface="Roboto Condensed"/>
              <a:sym typeface="Roboto Condensed"/>
            </a:endParaRPr>
          </a:p>
        </p:txBody>
      </p:sp>
      <p:sp>
        <p:nvSpPr>
          <p:cNvPr id="1059" name="Google Shape;1059;p113"/>
          <p:cNvSpPr txBox="1"/>
          <p:nvPr/>
        </p:nvSpPr>
        <p:spPr>
          <a:xfrm>
            <a:off x="4703425" y="1855075"/>
            <a:ext cx="3479400" cy="4508100"/>
          </a:xfrm>
          <a:prstGeom prst="rect">
            <a:avLst/>
          </a:prstGeom>
          <a:solidFill>
            <a:srgbClr val="F3F3F3"/>
          </a:solidFill>
          <a:ln>
            <a:noFill/>
          </a:ln>
        </p:spPr>
        <p:txBody>
          <a:bodyPr anchorCtr="0" anchor="ctr" bIns="91425" lIns="91425" spcFirstLastPara="1" rIns="91425" wrap="square" tIns="91425">
            <a:noAutofit/>
          </a:bodyPr>
          <a:lstStyle/>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Population</a:t>
            </a:r>
            <a:r>
              <a:rPr b="1" lang="en" sz="1900">
                <a:solidFill>
                  <a:schemeClr val="dk1"/>
                </a:solidFill>
                <a:latin typeface="Roboto Condensed"/>
                <a:ea typeface="Roboto Condensed"/>
                <a:cs typeface="Roboto Condensed"/>
                <a:sym typeface="Roboto Condensed"/>
              </a:rPr>
              <a:t>. </a:t>
            </a:r>
            <a:r>
              <a:rPr lang="en" sz="1900">
                <a:solidFill>
                  <a:schemeClr val="dk1"/>
                </a:solidFill>
                <a:latin typeface="Roboto Condensed"/>
                <a:ea typeface="Roboto Condensed"/>
                <a:cs typeface="Roboto Condensed"/>
                <a:sym typeface="Roboto Condensed"/>
              </a:rPr>
              <a:t>Group of all individuals</a:t>
            </a: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1900">
              <a:solidFill>
                <a:schemeClr val="dk1"/>
              </a:solidFill>
              <a:latin typeface="Roboto Condensed"/>
              <a:ea typeface="Roboto Condensed"/>
              <a:cs typeface="Roboto Condensed"/>
              <a:sym typeface="Roboto Condensed"/>
            </a:endParaRPr>
          </a:p>
          <a:p>
            <a:pPr indent="-349250" lvl="0" marL="457200" rtl="0" algn="l">
              <a:spcBef>
                <a:spcPts val="60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Search space</a:t>
            </a:r>
            <a:r>
              <a:rPr b="1" lang="en" sz="1900">
                <a:solidFill>
                  <a:schemeClr val="dk1"/>
                </a:solidFill>
                <a:latin typeface="Roboto Condensed"/>
                <a:ea typeface="Roboto Condensed"/>
                <a:cs typeface="Roboto Condensed"/>
                <a:sym typeface="Roboto Condensed"/>
              </a:rPr>
              <a:t>. </a:t>
            </a:r>
            <a:r>
              <a:rPr lang="en" sz="1900">
                <a:solidFill>
                  <a:schemeClr val="dk1"/>
                </a:solidFill>
                <a:latin typeface="Roboto Condensed"/>
                <a:ea typeface="Roboto Condensed"/>
                <a:cs typeface="Roboto Condensed"/>
                <a:sym typeface="Roboto Condensed"/>
              </a:rPr>
              <a:t>All the possible solutions for a problem.</a:t>
            </a:r>
            <a:br>
              <a:rPr lang="en" sz="1900">
                <a:solidFill>
                  <a:schemeClr val="dk1"/>
                </a:solidFill>
                <a:latin typeface="Roboto Condensed"/>
                <a:ea typeface="Roboto Condensed"/>
                <a:cs typeface="Roboto Condensed"/>
                <a:sym typeface="Roboto Condensed"/>
              </a:rPr>
            </a:br>
            <a:r>
              <a:rPr lang="en" sz="1900">
                <a:solidFill>
                  <a:schemeClr val="dk1"/>
                </a:solidFill>
                <a:latin typeface="Roboto Condensed"/>
                <a:ea typeface="Roboto Condensed"/>
                <a:cs typeface="Roboto Condensed"/>
                <a:sym typeface="Roboto Condensed"/>
              </a:rPr>
              <a:t>.</a:t>
            </a:r>
            <a:endParaRPr sz="1900">
              <a:solidFill>
                <a:schemeClr val="dk1"/>
              </a:solidFill>
              <a:latin typeface="Roboto Condensed"/>
              <a:ea typeface="Roboto Condensed"/>
              <a:cs typeface="Roboto Condensed"/>
              <a:sym typeface="Roboto Condensed"/>
            </a:endParaRPr>
          </a:p>
          <a:p>
            <a:pPr indent="-349250" lvl="0" marL="457200" rtl="0" algn="l">
              <a:spcBef>
                <a:spcPts val="0"/>
              </a:spcBef>
              <a:spcAft>
                <a:spcPts val="0"/>
              </a:spcAft>
              <a:buClr>
                <a:schemeClr val="dk1"/>
              </a:buClr>
              <a:buSzPts val="1900"/>
              <a:buFont typeface="Roboto Condensed"/>
              <a:buChar char="➔"/>
            </a:pPr>
            <a:r>
              <a:rPr b="1" lang="en" sz="1900">
                <a:solidFill>
                  <a:schemeClr val="dk1"/>
                </a:solidFill>
                <a:latin typeface="Roboto Condensed"/>
                <a:ea typeface="Roboto Condensed"/>
                <a:cs typeface="Roboto Condensed"/>
                <a:sym typeface="Roboto Condensed"/>
              </a:rPr>
              <a:t>Genome</a:t>
            </a:r>
            <a:r>
              <a:rPr b="1" lang="en" sz="1900">
                <a:solidFill>
                  <a:schemeClr val="dk1"/>
                </a:solidFill>
                <a:latin typeface="Roboto Condensed"/>
                <a:ea typeface="Roboto Condensed"/>
                <a:cs typeface="Roboto Condensed"/>
                <a:sym typeface="Roboto Condensed"/>
              </a:rPr>
              <a:t>. </a:t>
            </a:r>
            <a:r>
              <a:rPr lang="en" sz="1900">
                <a:solidFill>
                  <a:schemeClr val="dk1"/>
                </a:solidFill>
                <a:latin typeface="Roboto Condensed"/>
                <a:ea typeface="Roboto Condensed"/>
                <a:cs typeface="Roboto Condensed"/>
                <a:sym typeface="Roboto Condensed"/>
              </a:rPr>
              <a:t>Collection of chromosomes  for an individual.</a:t>
            </a:r>
            <a:endParaRPr sz="1900">
              <a:solidFill>
                <a:schemeClr val="dk1"/>
              </a:solidFill>
              <a:latin typeface="Roboto Condensed"/>
              <a:ea typeface="Roboto Condensed"/>
              <a:cs typeface="Roboto Condensed"/>
              <a:sym typeface="Roboto Condensed"/>
            </a:endParaRPr>
          </a:p>
        </p:txBody>
      </p:sp>
      <p:sp>
        <p:nvSpPr>
          <p:cNvPr id="1060" name="Google Shape;1060;p113"/>
          <p:cNvSpPr txBox="1"/>
          <p:nvPr/>
        </p:nvSpPr>
        <p:spPr>
          <a:xfrm>
            <a:off x="4703425" y="1403925"/>
            <a:ext cx="3479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DEFINITIONS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1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(Representation of solutions)</a:t>
            </a:r>
            <a:endParaRPr/>
          </a:p>
        </p:txBody>
      </p:sp>
      <p:sp>
        <p:nvSpPr>
          <p:cNvPr id="1066" name="Google Shape;1066;p114"/>
          <p:cNvSpPr txBox="1"/>
          <p:nvPr>
            <p:ph idx="1" type="body"/>
          </p:nvPr>
        </p:nvSpPr>
        <p:spPr>
          <a:xfrm>
            <a:off x="457200" y="1081200"/>
            <a:ext cx="8229600" cy="3914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Arial"/>
              <a:buChar char="➔"/>
            </a:pPr>
            <a:r>
              <a:rPr lang="en"/>
              <a:t>Typical representation of a solution is an array of bits (Bit Vectors).</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Try to use a fixed </a:t>
            </a:r>
            <a:r>
              <a:rPr lang="en"/>
              <a:t>length</a:t>
            </a:r>
            <a:r>
              <a:rPr lang="en"/>
              <a:t> representation, will facilitate the crossover.</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
              <a:t>Initially we solve the knapsack problem using Dynamic Programming, but... What happens if we try to use genetic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(Representation of solutions)</a:t>
            </a:r>
            <a:endParaRPr/>
          </a:p>
        </p:txBody>
      </p:sp>
      <p:sp>
        <p:nvSpPr>
          <p:cNvPr id="1072" name="Google Shape;1072;p115"/>
          <p:cNvSpPr txBox="1"/>
          <p:nvPr>
            <p:ph idx="1" type="body"/>
          </p:nvPr>
        </p:nvSpPr>
        <p:spPr>
          <a:xfrm>
            <a:off x="457200" y="1081200"/>
            <a:ext cx="8229600" cy="795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Knapsack Problem (Using Genetic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73" name="Google Shape;1073;p115"/>
          <p:cNvSpPr txBox="1"/>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sz="3000">
              <a:solidFill>
                <a:srgbClr val="000000"/>
              </a:solidFill>
              <a:latin typeface="Droid Sans"/>
              <a:ea typeface="Droid Sans"/>
              <a:cs typeface="Droid Sans"/>
              <a:sym typeface="Droid Sans"/>
            </a:endParaRPr>
          </a:p>
          <a:p>
            <a:pPr indent="0" lvl="0" marL="0" rtl="0" algn="l">
              <a:spcBef>
                <a:spcPts val="600"/>
              </a:spcBef>
              <a:spcAft>
                <a:spcPts val="0"/>
              </a:spcAft>
              <a:buNone/>
            </a:pPr>
            <a:r>
              <a:t/>
            </a:r>
            <a:endParaRPr sz="3000">
              <a:solidFill>
                <a:srgbClr val="000000"/>
              </a:solidFill>
              <a:latin typeface="Droid Sans"/>
              <a:ea typeface="Droid Sans"/>
              <a:cs typeface="Droid Sans"/>
              <a:sym typeface="Droid Sans"/>
            </a:endParaRPr>
          </a:p>
          <a:p>
            <a:pPr indent="0" lvl="0" marL="0" rtl="0" algn="l">
              <a:spcBef>
                <a:spcPts val="600"/>
              </a:spcBef>
              <a:spcAft>
                <a:spcPts val="0"/>
              </a:spcAft>
              <a:buNone/>
            </a:pPr>
            <a:r>
              <a:t/>
            </a:r>
            <a:endParaRPr sz="3000">
              <a:solidFill>
                <a:srgbClr val="000000"/>
              </a:solidFill>
              <a:latin typeface="Droid Sans"/>
              <a:ea typeface="Droid Sans"/>
              <a:cs typeface="Droid Sans"/>
              <a:sym typeface="Droid Sans"/>
            </a:endParaRPr>
          </a:p>
          <a:p>
            <a:pPr indent="0" lvl="0" marL="0" rtl="0" algn="l">
              <a:spcBef>
                <a:spcPts val="600"/>
              </a:spcBef>
              <a:spcAft>
                <a:spcPts val="0"/>
              </a:spcAft>
              <a:buNone/>
            </a:pPr>
            <a:r>
              <a:t/>
            </a:r>
            <a:endParaRPr sz="3000">
              <a:solidFill>
                <a:srgbClr val="000000"/>
              </a:solidFill>
              <a:latin typeface="Droid Sans"/>
              <a:ea typeface="Droid Sans"/>
              <a:cs typeface="Droid Sans"/>
              <a:sym typeface="Droid Sans"/>
            </a:endParaRPr>
          </a:p>
        </p:txBody>
      </p:sp>
      <p:graphicFrame>
        <p:nvGraphicFramePr>
          <p:cNvPr id="1074" name="Google Shape;1074;p115"/>
          <p:cNvGraphicFramePr/>
          <p:nvPr/>
        </p:nvGraphicFramePr>
        <p:xfrm>
          <a:off x="952400" y="2084525"/>
          <a:ext cx="3000000" cy="3000000"/>
        </p:xfrm>
        <a:graphic>
          <a:graphicData uri="http://schemas.openxmlformats.org/drawingml/2006/table">
            <a:tbl>
              <a:tblPr>
                <a:noFill/>
                <a:tableStyleId>{76B9F9D3-DBF2-41A9-8822-A1AA378F4E7F}</a:tableStyleId>
              </a:tblPr>
              <a:tblGrid>
                <a:gridCol w="452450"/>
                <a:gridCol w="452450"/>
                <a:gridCol w="452450"/>
                <a:gridCol w="452450"/>
                <a:gridCol w="452450"/>
                <a:gridCol w="452450"/>
                <a:gridCol w="452450"/>
                <a:gridCol w="452450"/>
                <a:gridCol w="452450"/>
                <a:gridCol w="452450"/>
                <a:gridCol w="452450"/>
                <a:gridCol w="452450"/>
                <a:gridCol w="452450"/>
                <a:gridCol w="452450"/>
                <a:gridCol w="452450"/>
                <a:gridCol w="452450"/>
              </a:tblGrid>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7</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11</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14</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15</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rgbClr val="000000">
                          <a:alpha val="0"/>
                        </a:srgbClr>
                      </a:solidFill>
                      <a:prstDash val="solid"/>
                      <a:round/>
                      <a:headEnd len="sm" w="sm" type="none"/>
                      <a:tailEnd len="sm" w="sm" type="none"/>
                    </a:lnB>
                  </a:tcPr>
                </a:tc>
              </a:tr>
            </a:tbl>
          </a:graphicData>
        </a:graphic>
      </p:graphicFrame>
      <p:sp>
        <p:nvSpPr>
          <p:cNvPr id="1075" name="Google Shape;1075;p115"/>
          <p:cNvSpPr txBox="1"/>
          <p:nvPr/>
        </p:nvSpPr>
        <p:spPr>
          <a:xfrm>
            <a:off x="4503259" y="3206775"/>
            <a:ext cx="35100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0 = don't choose this product</a:t>
            </a:r>
            <a:endParaRPr b="1" sz="1800"/>
          </a:p>
          <a:p>
            <a:pPr indent="0" lvl="0" marL="0" rtl="0" algn="l">
              <a:spcBef>
                <a:spcPts val="0"/>
              </a:spcBef>
              <a:spcAft>
                <a:spcPts val="0"/>
              </a:spcAft>
              <a:buNone/>
            </a:pPr>
            <a:r>
              <a:rPr b="1" lang="en" sz="1800"/>
              <a:t>1 = choose this product</a:t>
            </a:r>
            <a:endParaRPr b="1" sz="1800"/>
          </a:p>
        </p:txBody>
      </p:sp>
      <p:sp>
        <p:nvSpPr>
          <p:cNvPr id="1076" name="Google Shape;1076;p115"/>
          <p:cNvSpPr txBox="1"/>
          <p:nvPr/>
        </p:nvSpPr>
        <p:spPr>
          <a:xfrm>
            <a:off x="1083675" y="3089325"/>
            <a:ext cx="3566400" cy="258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Sweet Cookies</a:t>
            </a:r>
            <a:endParaRPr sz="1800"/>
          </a:p>
          <a:p>
            <a:pPr indent="-342900" lvl="0" marL="457200" rtl="0" algn="l">
              <a:spcBef>
                <a:spcPts val="0"/>
              </a:spcBef>
              <a:spcAft>
                <a:spcPts val="0"/>
              </a:spcAft>
              <a:buSzPts val="1800"/>
              <a:buChar char="➔"/>
            </a:pPr>
            <a:r>
              <a:rPr lang="en" sz="1800"/>
              <a:t>Apple</a:t>
            </a:r>
            <a:endParaRPr sz="1800"/>
          </a:p>
          <a:p>
            <a:pPr indent="-342900" lvl="0" marL="457200" rtl="0" algn="l">
              <a:spcBef>
                <a:spcPts val="0"/>
              </a:spcBef>
              <a:spcAft>
                <a:spcPts val="0"/>
              </a:spcAft>
              <a:buSzPts val="1800"/>
              <a:buChar char="➔"/>
            </a:pPr>
            <a:r>
              <a:rPr lang="en" sz="1800"/>
              <a:t>Integral Cookies</a:t>
            </a:r>
            <a:endParaRPr sz="1800"/>
          </a:p>
          <a:p>
            <a:pPr indent="-342900" lvl="0" marL="457200" rtl="0" algn="l">
              <a:spcBef>
                <a:spcPts val="0"/>
              </a:spcBef>
              <a:spcAft>
                <a:spcPts val="0"/>
              </a:spcAft>
              <a:buSzPts val="1800"/>
              <a:buChar char="➔"/>
            </a:pPr>
            <a:r>
              <a:rPr lang="en" sz="1800"/>
              <a:t>Hamburguer</a:t>
            </a:r>
            <a:endParaRPr sz="1800"/>
          </a:p>
          <a:p>
            <a:pPr indent="-342900" lvl="0" marL="457200" rtl="0" algn="l">
              <a:spcBef>
                <a:spcPts val="0"/>
              </a:spcBef>
              <a:spcAft>
                <a:spcPts val="0"/>
              </a:spcAft>
              <a:buSzPts val="1800"/>
              <a:buChar char="➔"/>
            </a:pPr>
            <a:r>
              <a:rPr lang="en" sz="1800"/>
              <a:t>Salad + Chicken</a:t>
            </a:r>
            <a:endParaRPr sz="1800"/>
          </a:p>
          <a:p>
            <a:pPr indent="-342900" lvl="0" marL="457200" rtl="0" algn="l">
              <a:spcBef>
                <a:spcPts val="0"/>
              </a:spcBef>
              <a:spcAft>
                <a:spcPts val="0"/>
              </a:spcAft>
              <a:buSzPts val="1800"/>
              <a:buChar char="➔"/>
            </a:pPr>
            <a:r>
              <a:rPr lang="en" sz="1800"/>
              <a:t>Chocolat Bar </a:t>
            </a:r>
            <a:endParaRPr sz="1800"/>
          </a:p>
          <a:p>
            <a:pPr indent="-342900" lvl="0" marL="457200" rtl="0" algn="l">
              <a:spcBef>
                <a:spcPts val="0"/>
              </a:spcBef>
              <a:spcAft>
                <a:spcPts val="0"/>
              </a:spcAft>
              <a:buSzPts val="1800"/>
              <a:buChar char="➔"/>
            </a:pPr>
            <a:r>
              <a:rPr lang="en" sz="1800"/>
              <a:t>Chicken and Rice</a:t>
            </a:r>
            <a:endParaRPr sz="1800"/>
          </a:p>
          <a:p>
            <a:pPr indent="-342900" lvl="0" marL="457200" rtl="0" algn="l">
              <a:spcBef>
                <a:spcPts val="0"/>
              </a:spcBef>
              <a:spcAft>
                <a:spcPts val="0"/>
              </a:spcAft>
              <a:buSzPts val="1800"/>
              <a:buChar char="➔"/>
            </a:pPr>
            <a:r>
              <a:rPr lang="en" sz="1800"/>
              <a:t>Rice and Beans + Eggs</a:t>
            </a:r>
            <a:endParaRPr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(Representation of solutions)</a:t>
            </a:r>
            <a:endParaRPr/>
          </a:p>
        </p:txBody>
      </p:sp>
      <p:sp>
        <p:nvSpPr>
          <p:cNvPr id="1082" name="Google Shape;1082;p116"/>
          <p:cNvSpPr txBox="1"/>
          <p:nvPr>
            <p:ph idx="1" type="body"/>
          </p:nvPr>
        </p:nvSpPr>
        <p:spPr>
          <a:xfrm>
            <a:off x="457200" y="1081200"/>
            <a:ext cx="8229600" cy="543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Bit Vectors</a:t>
            </a:r>
            <a:endParaRPr/>
          </a:p>
          <a:p>
            <a:pPr indent="-381000" lvl="1" marL="914400" rtl="0" algn="l">
              <a:lnSpc>
                <a:spcPct val="115000"/>
              </a:lnSpc>
              <a:spcBef>
                <a:spcPts val="0"/>
              </a:spcBef>
              <a:spcAft>
                <a:spcPts val="0"/>
              </a:spcAft>
              <a:buSzPts val="2400"/>
              <a:buChar char="◆"/>
            </a:pPr>
            <a:r>
              <a:rPr lang="en"/>
              <a:t>Specialized type to work with bit arrays (boolean values).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No waste of space.</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There is not type “bit” in the programming languages, we work with bigger types to represent a bit array (bytes).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Save space when we are going to transfer data over the network. Efficient use of resources.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Used to compress data and encryption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a:t>
            </a:r>
            <a:endParaRPr/>
          </a:p>
        </p:txBody>
      </p:sp>
      <p:sp>
        <p:nvSpPr>
          <p:cNvPr id="118" name="Google Shape;118;p18"/>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a:solidFill>
                <a:schemeClr val="dk1"/>
              </a:solidFill>
              <a:latin typeface="Courier New"/>
              <a:ea typeface="Courier New"/>
              <a:cs typeface="Courier New"/>
              <a:sym typeface="Courier New"/>
            </a:endParaRPr>
          </a:p>
        </p:txBody>
      </p:sp>
      <p:sp>
        <p:nvSpPr>
          <p:cNvPr id="119" name="Google Shape;119;p18"/>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120" name="Google Shape;120;p18"/>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Once the problem becomes small enough that we no longer recurse, we are at the base case.</a:t>
            </a:r>
            <a:br>
              <a:rPr lang="en" sz="2000">
                <a:solidFill>
                  <a:schemeClr val="dk1"/>
                </a:solidFill>
                <a:latin typeface="Roboto Condensed"/>
                <a:ea typeface="Roboto Condensed"/>
                <a:cs typeface="Roboto Condensed"/>
                <a:sym typeface="Roboto Condensed"/>
              </a:rPr>
            </a:br>
            <a:r>
              <a:rPr lang="en" sz="2000">
                <a:solidFill>
                  <a:schemeClr val="dk1"/>
                </a:solidFill>
                <a:latin typeface="Roboto Condensed"/>
                <a:ea typeface="Roboto Condensed"/>
                <a:cs typeface="Roboto Condensed"/>
                <a:sym typeface="Roboto Condensed"/>
              </a:rPr>
              <a:t>.</a:t>
            </a: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Independent subproblems.</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Droid Sans"/>
              <a:buChar char="➔"/>
            </a:pPr>
            <a:r>
              <a:rPr lang="en" sz="2000">
                <a:solidFill>
                  <a:schemeClr val="dk1"/>
                </a:solidFill>
                <a:latin typeface="Roboto Condensed"/>
                <a:ea typeface="Roboto Condensed"/>
                <a:cs typeface="Roboto Condensed"/>
                <a:sym typeface="Roboto Condensed"/>
              </a:rPr>
              <a:t>Recursive.</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Very efficient.</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be naturally parallelized.</a:t>
            </a:r>
            <a:endParaRPr sz="2000">
              <a:solidFill>
                <a:schemeClr val="dk1"/>
              </a:solidFill>
              <a:latin typeface="Roboto Condensed"/>
              <a:ea typeface="Roboto Condensed"/>
              <a:cs typeface="Roboto Condensed"/>
              <a:sym typeface="Roboto Condensed"/>
            </a:endParaRPr>
          </a:p>
        </p:txBody>
      </p:sp>
      <p:sp>
        <p:nvSpPr>
          <p:cNvPr id="121" name="Google Shape;121;p18"/>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122" name="Google Shape;122;p18"/>
          <p:cNvSpPr/>
          <p:nvPr/>
        </p:nvSpPr>
        <p:spPr>
          <a:xfrm rot="-10150611">
            <a:off x="6892287" y="400086"/>
            <a:ext cx="1862837" cy="4319105"/>
          </a:xfrm>
          <a:prstGeom prst="curvedRightArrow">
            <a:avLst>
              <a:gd fmla="val 9558" name="adj1"/>
              <a:gd fmla="val 33857"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4402400" y="-152400"/>
            <a:ext cx="3000000" cy="990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800">
                <a:solidFill>
                  <a:schemeClr val="dk1"/>
                </a:solidFill>
                <a:latin typeface="Roboto Condensed"/>
                <a:ea typeface="Roboto Condensed"/>
                <a:cs typeface="Roboto Condensed"/>
                <a:sym typeface="Roboto Condensed"/>
              </a:rPr>
              <a:t>Longer execution time than iterative ones and complexity associated by the use of stack.</a:t>
            </a:r>
            <a:br>
              <a:rPr lang="en" sz="2400">
                <a:solidFill>
                  <a:schemeClr val="dk1"/>
                </a:solidFill>
                <a:latin typeface="Roboto Condensed"/>
                <a:ea typeface="Roboto Condensed"/>
                <a:cs typeface="Roboto Condensed"/>
                <a:sym typeface="Roboto Condensed"/>
              </a:rPr>
            </a:br>
            <a:endParaRPr/>
          </a:p>
        </p:txBody>
      </p:sp>
      <p:sp>
        <p:nvSpPr>
          <p:cNvPr id="124" name="Google Shape;124;p18"/>
          <p:cNvSpPr/>
          <p:nvPr/>
        </p:nvSpPr>
        <p:spPr>
          <a:xfrm>
            <a:off x="3753275" y="310775"/>
            <a:ext cx="579900" cy="179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(Representation of solutions)</a:t>
            </a:r>
            <a:endParaRPr/>
          </a:p>
        </p:txBody>
      </p:sp>
      <p:sp>
        <p:nvSpPr>
          <p:cNvPr id="1088" name="Google Shape;1088;p117"/>
          <p:cNvSpPr txBox="1"/>
          <p:nvPr>
            <p:ph idx="1" type="body"/>
          </p:nvPr>
        </p:nvSpPr>
        <p:spPr>
          <a:xfrm>
            <a:off x="457200" y="1081200"/>
            <a:ext cx="8229600" cy="543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Bit Vectors</a:t>
            </a:r>
            <a:endParaRPr/>
          </a:p>
          <a:p>
            <a:pPr indent="-381000" lvl="1" marL="914400" rtl="0" algn="l">
              <a:lnSpc>
                <a:spcPct val="115000"/>
              </a:lnSpc>
              <a:spcBef>
                <a:spcPts val="0"/>
              </a:spcBef>
              <a:spcAft>
                <a:spcPts val="0"/>
              </a:spcAft>
              <a:buSzPts val="2400"/>
              <a:buChar char="◆"/>
            </a:pPr>
            <a:r>
              <a:rPr lang="en"/>
              <a:t>Specialized type to work with bit arrays (boolean values).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No waste of space.</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There is not type “bit” in the programming languages, we work with bigger types to represent a bit array (bytes).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Save space when we are going to transfer data over the network. Efficient use of resources.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Used to compress data and encryption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89" name="Google Shape;1089;p117"/>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You can represent a Bit Vector as follows:</a:t>
            </a:r>
            <a:endParaRPr sz="24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a:t>
            </a:r>
            <a:endParaRPr sz="24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a:t>
            </a:r>
            <a:r>
              <a:rPr lang="en" sz="2400">
                <a:solidFill>
                  <a:srgbClr val="FFFFFF"/>
                </a:solidFill>
                <a:latin typeface="Roboto Condensed Light"/>
                <a:ea typeface="Roboto Condensed Light"/>
                <a:cs typeface="Roboto Condensed Light"/>
                <a:sym typeface="Roboto Condensed Light"/>
              </a:rPr>
              <a:t>i</a:t>
            </a:r>
            <a:r>
              <a:rPr lang="en" sz="2400">
                <a:solidFill>
                  <a:srgbClr val="FFFFFF"/>
                </a:solidFill>
                <a:latin typeface="Roboto Condensed Light"/>
                <a:ea typeface="Roboto Condensed Light"/>
                <a:cs typeface="Roboto Condensed Light"/>
                <a:sym typeface="Roboto Condensed Light"/>
              </a:rPr>
              <a:t>nt bit_vector = 0;</a:t>
            </a:r>
            <a:endParaRPr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1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(Representation of solutions)</a:t>
            </a:r>
            <a:endParaRPr/>
          </a:p>
        </p:txBody>
      </p:sp>
      <p:sp>
        <p:nvSpPr>
          <p:cNvPr id="1095" name="Google Shape;1095;p118"/>
          <p:cNvSpPr txBox="1"/>
          <p:nvPr>
            <p:ph idx="1" type="body"/>
          </p:nvPr>
        </p:nvSpPr>
        <p:spPr>
          <a:xfrm>
            <a:off x="457200" y="1081200"/>
            <a:ext cx="8229600" cy="543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Bit Vectors</a:t>
            </a:r>
            <a:endParaRPr/>
          </a:p>
          <a:p>
            <a:pPr indent="-381000" lvl="1" marL="914400" rtl="0" algn="l">
              <a:lnSpc>
                <a:spcPct val="115000"/>
              </a:lnSpc>
              <a:spcBef>
                <a:spcPts val="0"/>
              </a:spcBef>
              <a:spcAft>
                <a:spcPts val="0"/>
              </a:spcAft>
              <a:buSzPts val="2400"/>
              <a:buChar char="◆"/>
            </a:pPr>
            <a:r>
              <a:rPr lang="en"/>
              <a:t>Specialized type to work with bit arrays (boolean values).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No waste of space.</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There is not type “bit” in the programming languages, we work with bigger types to represent a bit array (bytes).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Save space when we are going to transfer data over the network. Efficient use of resources.</a:t>
            </a:r>
            <a:endParaRPr/>
          </a:p>
          <a:p>
            <a:pPr indent="0" lvl="0" marL="914400" rtl="0" algn="l">
              <a:lnSpc>
                <a:spcPct val="115000"/>
              </a:lnSpc>
              <a:spcBef>
                <a:spcPts val="0"/>
              </a:spcBef>
              <a:spcAft>
                <a:spcPts val="0"/>
              </a:spcAft>
              <a:buNone/>
            </a:pPr>
            <a:r>
              <a:t/>
            </a:r>
            <a:endParaRPr/>
          </a:p>
          <a:p>
            <a:pPr indent="-381000" lvl="1" marL="914400" rtl="0" algn="l">
              <a:lnSpc>
                <a:spcPct val="115000"/>
              </a:lnSpc>
              <a:spcBef>
                <a:spcPts val="0"/>
              </a:spcBef>
              <a:spcAft>
                <a:spcPts val="0"/>
              </a:spcAft>
              <a:buSzPts val="2400"/>
              <a:buChar char="◆"/>
            </a:pPr>
            <a:r>
              <a:rPr lang="en"/>
              <a:t>Used to compress data and encryption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096" name="Google Shape;1096;p118"/>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You can represent a Bit Vector as follows:</a:t>
            </a:r>
            <a:endParaRPr sz="24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a:t>
            </a:r>
            <a:endParaRPr sz="24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	int bit_vector = 0;</a:t>
            </a:r>
            <a:endParaRPr sz="2400">
              <a:solidFill>
                <a:srgbClr val="FFFFFF"/>
              </a:solidFill>
              <a:latin typeface="Roboto Condensed Light"/>
              <a:ea typeface="Roboto Condensed Light"/>
              <a:cs typeface="Roboto Condensed Light"/>
              <a:sym typeface="Roboto Condensed Light"/>
            </a:endParaRPr>
          </a:p>
        </p:txBody>
      </p:sp>
      <p:sp>
        <p:nvSpPr>
          <p:cNvPr id="1097" name="Google Shape;1097;p118"/>
          <p:cNvSpPr/>
          <p:nvPr/>
        </p:nvSpPr>
        <p:spPr>
          <a:xfrm>
            <a:off x="5919675" y="4473375"/>
            <a:ext cx="2828700" cy="1094700"/>
          </a:xfrm>
          <a:prstGeom prst="wedgeRoundRectCallout">
            <a:avLst>
              <a:gd fmla="val -166587" name="adj1"/>
              <a:gd fmla="val 150187"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This give you a bit vector of 32 positions (4 bytes). Use bitwise operations to perform operations.</a:t>
            </a:r>
            <a:endParaRPr b="1" sz="1600">
              <a:latin typeface="Roboto Condensed"/>
              <a:ea typeface="Roboto Condensed"/>
              <a:cs typeface="Roboto Condensed"/>
              <a:sym typeface="Roboto Condense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1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(Fitness)</a:t>
            </a:r>
            <a:endParaRPr/>
          </a:p>
        </p:txBody>
      </p:sp>
      <p:sp>
        <p:nvSpPr>
          <p:cNvPr id="1103" name="Google Shape;1103;p119"/>
          <p:cNvSpPr txBox="1"/>
          <p:nvPr>
            <p:ph idx="1" type="body"/>
          </p:nvPr>
        </p:nvSpPr>
        <p:spPr>
          <a:xfrm>
            <a:off x="457200" y="1081200"/>
            <a:ext cx="8229600" cy="3914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Arial"/>
              <a:buChar char="➔"/>
            </a:pPr>
            <a:r>
              <a:rPr lang="en"/>
              <a:t>Defined over the genetic representation</a:t>
            </a:r>
            <a:r>
              <a:rPr lang="en"/>
              <a:t>.</a:t>
            </a:r>
            <a:endParaRPr/>
          </a:p>
          <a:p>
            <a:pPr indent="0" lvl="0" marL="914400" rtl="0" algn="l">
              <a:spcBef>
                <a:spcPts val="600"/>
              </a:spcBef>
              <a:spcAft>
                <a:spcPts val="0"/>
              </a:spcAft>
              <a:buNone/>
            </a:pPr>
            <a:r>
              <a:t/>
            </a:r>
            <a:endParaRPr/>
          </a:p>
          <a:p>
            <a:pPr indent="-381000" lvl="0" marL="457200" rtl="0" algn="l">
              <a:spcBef>
                <a:spcPts val="600"/>
              </a:spcBef>
              <a:spcAft>
                <a:spcPts val="0"/>
              </a:spcAft>
              <a:buSzPts val="2400"/>
              <a:buChar char="➔"/>
            </a:pPr>
            <a:r>
              <a:rPr lang="en"/>
              <a:t>Measures the quality of a given solution.</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
              <a:t>Defines which solutions have more probabilities of survive and reproduce.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 (Fitness)</a:t>
            </a:r>
            <a:endParaRPr/>
          </a:p>
        </p:txBody>
      </p:sp>
      <p:sp>
        <p:nvSpPr>
          <p:cNvPr id="1109" name="Google Shape;1109;p120"/>
          <p:cNvSpPr txBox="1"/>
          <p:nvPr>
            <p:ph idx="1" type="body"/>
          </p:nvPr>
        </p:nvSpPr>
        <p:spPr>
          <a:xfrm>
            <a:off x="457200" y="1081200"/>
            <a:ext cx="8229600" cy="795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a:t>Knapsack Problem (Using Genetic Algorithms)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110" name="Google Shape;1110;p120"/>
          <p:cNvSpPr txBox="1"/>
          <p:nvPr/>
        </p:nvSpPr>
        <p:spPr>
          <a:xfrm>
            <a:off x="1357800" y="2199600"/>
            <a:ext cx="6428400" cy="40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f</a:t>
            </a:r>
            <a:r>
              <a:rPr b="1" lang="en" sz="1800">
                <a:latin typeface="Roboto Condensed"/>
                <a:ea typeface="Roboto Condensed"/>
                <a:cs typeface="Roboto Condensed"/>
                <a:sym typeface="Roboto Condensed"/>
              </a:rPr>
              <a:t>i</a:t>
            </a:r>
            <a:r>
              <a:rPr b="1" lang="en" sz="1800">
                <a:latin typeface="Roboto Condensed"/>
                <a:ea typeface="Roboto Condensed"/>
                <a:cs typeface="Roboto Condensed"/>
                <a:sym typeface="Roboto Condensed"/>
              </a:rPr>
              <a:t>tness(solution)</a:t>
            </a:r>
            <a:r>
              <a:rPr lang="en" sz="1800">
                <a:latin typeface="Roboto Condensed"/>
                <a:ea typeface="Roboto Condensed"/>
                <a:cs typeface="Roboto Condensed"/>
                <a:sym typeface="Roboto Condensed"/>
              </a:rPr>
              <a:t> =  fullness(solution) + calories(solution)</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fullness(solution)</a:t>
            </a:r>
            <a:r>
              <a:rPr lang="en" sz="1800">
                <a:latin typeface="Roboto Condensed"/>
                <a:ea typeface="Roboto Condensed"/>
                <a:cs typeface="Roboto Condensed"/>
                <a:sym typeface="Roboto Condensed"/>
              </a:rPr>
              <a:t> =  	sum(fullness of each item in the solution)</a:t>
            </a:r>
            <a:endParaRPr sz="1800">
              <a:latin typeface="Roboto Condensed"/>
              <a:ea typeface="Roboto Condensed"/>
              <a:cs typeface="Roboto Condensed"/>
              <a:sym typeface="Roboto Condensed"/>
            </a:endParaRPr>
          </a:p>
          <a:p>
            <a:pPr indent="0" lvl="0" marL="0" rtl="0" algn="l">
              <a:spcBef>
                <a:spcPts val="0"/>
              </a:spcBef>
              <a:spcAft>
                <a:spcPts val="0"/>
              </a:spcAft>
              <a:buNone/>
            </a:pPr>
            <a:r>
              <a:rPr lang="en" sz="1800">
                <a:latin typeface="Roboto Condensed"/>
                <a:ea typeface="Roboto Condensed"/>
                <a:cs typeface="Roboto Condensed"/>
                <a:sym typeface="Roboto Condensed"/>
              </a:rPr>
              <a:t>                                  		------------------------------------------------------------------</a:t>
            </a:r>
            <a:endParaRPr sz="1800">
              <a:latin typeface="Roboto Condensed"/>
              <a:ea typeface="Roboto Condensed"/>
              <a:cs typeface="Roboto Condensed"/>
              <a:sym typeface="Roboto Condensed"/>
            </a:endParaRPr>
          </a:p>
          <a:p>
            <a:pPr indent="457200" lvl="0" marL="1828800" rtl="0" algn="l">
              <a:spcBef>
                <a:spcPts val="0"/>
              </a:spcBef>
              <a:spcAft>
                <a:spcPts val="0"/>
              </a:spcAft>
              <a:buNone/>
            </a:pPr>
            <a:r>
              <a:rPr lang="en" sz="1800">
                <a:latin typeface="Roboto Condensed"/>
                <a:ea typeface="Roboto Condensed"/>
                <a:cs typeface="Roboto Condensed"/>
                <a:sym typeface="Roboto Condensed"/>
              </a:rPr>
              <a:t>     sum(fullness all the possible items)</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b="1" sz="1800">
              <a:latin typeface="Roboto Condensed"/>
              <a:ea typeface="Roboto Condensed"/>
              <a:cs typeface="Roboto Condensed"/>
              <a:sym typeface="Roboto Condensed"/>
            </a:endParaRPr>
          </a:p>
          <a:p>
            <a:pPr indent="0" lvl="0" marL="0" rtl="0" algn="l">
              <a:spcBef>
                <a:spcPts val="0"/>
              </a:spcBef>
              <a:spcAft>
                <a:spcPts val="0"/>
              </a:spcAft>
              <a:buNone/>
            </a:pPr>
            <a:r>
              <a:rPr b="1" lang="en" sz="1800">
                <a:latin typeface="Roboto Condensed"/>
                <a:ea typeface="Roboto Condensed"/>
                <a:cs typeface="Roboto Condensed"/>
                <a:sym typeface="Roboto Condensed"/>
              </a:rPr>
              <a:t>calories(solution)</a:t>
            </a:r>
            <a:r>
              <a:rPr lang="en" sz="1800">
                <a:latin typeface="Roboto Condensed"/>
                <a:ea typeface="Roboto Condensed"/>
                <a:cs typeface="Roboto Condensed"/>
                <a:sym typeface="Roboto Condensed"/>
              </a:rPr>
              <a:t> = </a:t>
            </a:r>
            <a:endParaRPr sz="1800">
              <a:latin typeface="Roboto Condensed"/>
              <a:ea typeface="Roboto Condensed"/>
              <a:cs typeface="Roboto Condensed"/>
              <a:sym typeface="Roboto Condensed"/>
            </a:endParaRPr>
          </a:p>
          <a:p>
            <a:pPr indent="0" lvl="0" marL="0" rtl="0" algn="l">
              <a:spcBef>
                <a:spcPts val="0"/>
              </a:spcBef>
              <a:spcAft>
                <a:spcPts val="0"/>
              </a:spcAft>
              <a:buNone/>
            </a:pPr>
            <a:r>
              <a:t/>
            </a:r>
            <a:endParaRPr sz="1800">
              <a:latin typeface="Roboto Condensed"/>
              <a:ea typeface="Roboto Condensed"/>
              <a:cs typeface="Roboto Condensed"/>
              <a:sym typeface="Roboto Condensed"/>
            </a:endParaRPr>
          </a:p>
          <a:p>
            <a:pPr indent="457200" lvl="0" marL="457200" rtl="0" algn="l">
              <a:spcBef>
                <a:spcPts val="0"/>
              </a:spcBef>
              <a:spcAft>
                <a:spcPts val="0"/>
              </a:spcAft>
              <a:buNone/>
            </a:pPr>
            <a:r>
              <a:rPr lang="en" sz="1800">
                <a:latin typeface="Roboto Condensed"/>
                <a:ea typeface="Roboto Condensed"/>
                <a:cs typeface="Roboto Condensed"/>
                <a:sym typeface="Roboto Condensed"/>
              </a:rPr>
              <a:t>x = abs(sum(calories of each item in the solution) - 2000)</a:t>
            </a:r>
            <a:endParaRPr sz="1800">
              <a:latin typeface="Roboto Condensed"/>
              <a:ea typeface="Roboto Condensed"/>
              <a:cs typeface="Roboto Condensed"/>
              <a:sym typeface="Roboto Condensed"/>
            </a:endParaRPr>
          </a:p>
          <a:p>
            <a:pPr indent="457200" lvl="0" marL="457200" rtl="0" algn="l">
              <a:spcBef>
                <a:spcPts val="0"/>
              </a:spcBef>
              <a:spcAft>
                <a:spcPts val="0"/>
              </a:spcAft>
              <a:buNone/>
            </a:pPr>
            <a:r>
              <a:t/>
            </a:r>
            <a:endParaRPr sz="1800">
              <a:latin typeface="Roboto Condensed"/>
              <a:ea typeface="Roboto Condensed"/>
              <a:cs typeface="Roboto Condensed"/>
              <a:sym typeface="Roboto Condensed"/>
            </a:endParaRPr>
          </a:p>
          <a:p>
            <a:pPr indent="457200" lvl="0" marL="457200" rtl="0" algn="l">
              <a:spcBef>
                <a:spcPts val="0"/>
              </a:spcBef>
              <a:spcAft>
                <a:spcPts val="0"/>
              </a:spcAft>
              <a:buNone/>
            </a:pPr>
            <a:r>
              <a:rPr lang="en" sz="1800">
                <a:latin typeface="Roboto Condensed"/>
                <a:ea typeface="Roboto Condensed"/>
                <a:cs typeface="Roboto Condensed"/>
                <a:sym typeface="Roboto Condensed"/>
              </a:rPr>
              <a:t>if (x == 0)</a:t>
            </a:r>
            <a:endParaRPr sz="1800">
              <a:latin typeface="Roboto Condensed"/>
              <a:ea typeface="Roboto Condensed"/>
              <a:cs typeface="Roboto Condensed"/>
              <a:sym typeface="Roboto Condensed"/>
            </a:endParaRPr>
          </a:p>
          <a:p>
            <a:pPr indent="457200" lvl="0" marL="457200" rtl="0" algn="l">
              <a:spcBef>
                <a:spcPts val="0"/>
              </a:spcBef>
              <a:spcAft>
                <a:spcPts val="0"/>
              </a:spcAft>
              <a:buNone/>
            </a:pPr>
            <a:r>
              <a:rPr lang="en" sz="1800">
                <a:latin typeface="Roboto Condensed"/>
                <a:ea typeface="Roboto Condensed"/>
                <a:cs typeface="Roboto Condensed"/>
                <a:sym typeface="Roboto Condensed"/>
              </a:rPr>
              <a:t>	</a:t>
            </a:r>
            <a:r>
              <a:rPr lang="en" sz="1800">
                <a:latin typeface="Roboto Condensed"/>
                <a:ea typeface="Roboto Condensed"/>
                <a:cs typeface="Roboto Condensed"/>
                <a:sym typeface="Roboto Condensed"/>
              </a:rPr>
              <a:t>x</a:t>
            </a:r>
            <a:r>
              <a:rPr lang="en" sz="1800">
                <a:latin typeface="Roboto Condensed"/>
                <a:ea typeface="Roboto Condensed"/>
                <a:cs typeface="Roboto Condensed"/>
                <a:sym typeface="Roboto Condensed"/>
              </a:rPr>
              <a:t> = 1</a:t>
            </a:r>
            <a:endParaRPr sz="1800">
              <a:latin typeface="Roboto Condensed"/>
              <a:ea typeface="Roboto Condensed"/>
              <a:cs typeface="Roboto Condensed"/>
              <a:sym typeface="Roboto Condensed"/>
            </a:endParaRPr>
          </a:p>
          <a:p>
            <a:pPr indent="0" lvl="0" marL="914400" rtl="0" algn="l">
              <a:spcBef>
                <a:spcPts val="0"/>
              </a:spcBef>
              <a:spcAft>
                <a:spcPts val="0"/>
              </a:spcAft>
              <a:buNone/>
            </a:pPr>
            <a:r>
              <a:rPr lang="en" sz="1800">
                <a:latin typeface="Roboto Condensed"/>
                <a:ea typeface="Roboto Condensed"/>
                <a:cs typeface="Roboto Condensed"/>
                <a:sym typeface="Roboto Condensed"/>
              </a:rPr>
              <a:t>x = 2000/x</a:t>
            </a:r>
            <a:endParaRPr sz="1800">
              <a:latin typeface="Roboto Condensed"/>
              <a:ea typeface="Roboto Condensed"/>
              <a:cs typeface="Roboto Condensed"/>
              <a:sym typeface="Roboto Condensed"/>
            </a:endParaRPr>
          </a:p>
          <a:p>
            <a:pPr indent="457200" lvl="0" marL="457200" rtl="0" algn="l">
              <a:spcBef>
                <a:spcPts val="0"/>
              </a:spcBef>
              <a:spcAft>
                <a:spcPts val="0"/>
              </a:spcAft>
              <a:buNone/>
            </a:pPr>
            <a:r>
              <a:t/>
            </a:r>
            <a:endParaRPr sz="1800"/>
          </a:p>
          <a:p>
            <a:pPr indent="45720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16" name="Google Shape;1116;p121"/>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17" name="Google Shape;1117;p121"/>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Evolution starts with a </a:t>
            </a:r>
            <a:r>
              <a:rPr b="1" lang="en" sz="1600">
                <a:solidFill>
                  <a:srgbClr val="CC0000"/>
                </a:solidFill>
                <a:latin typeface="Roboto Condensed"/>
                <a:ea typeface="Roboto Condensed"/>
                <a:cs typeface="Roboto Condensed"/>
                <a:sym typeface="Roboto Condensed"/>
              </a:rPr>
              <a:t>random</a:t>
            </a:r>
            <a:r>
              <a:rPr lang="en" sz="1600">
                <a:solidFill>
                  <a:schemeClr val="dk1"/>
                </a:solidFill>
                <a:latin typeface="Roboto Condensed"/>
                <a:ea typeface="Roboto Condensed"/>
                <a:cs typeface="Roboto Condensed"/>
                <a:sym typeface="Roboto Condensed"/>
              </a:rPr>
              <a:t> population, this is called </a:t>
            </a:r>
            <a:r>
              <a:rPr b="1" lang="en" sz="1600">
                <a:solidFill>
                  <a:srgbClr val="CC0000"/>
                </a:solidFill>
                <a:latin typeface="Roboto Condensed"/>
                <a:ea typeface="Roboto Condensed"/>
                <a:cs typeface="Roboto Condensed"/>
                <a:sym typeface="Roboto Condensed"/>
              </a:rPr>
              <a:t>first generation</a:t>
            </a:r>
            <a:r>
              <a:rPr lang="en"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each generation, </a:t>
            </a:r>
            <a:r>
              <a:rPr b="1" lang="en" sz="1600">
                <a:solidFill>
                  <a:srgbClr val="CC0000"/>
                </a:solidFill>
                <a:latin typeface="Roboto Condensed"/>
                <a:ea typeface="Roboto Condensed"/>
                <a:cs typeface="Roboto Condensed"/>
                <a:sym typeface="Roboto Condensed"/>
              </a:rPr>
              <a:t>fitness</a:t>
            </a:r>
            <a:r>
              <a:rPr lang="en" sz="1600">
                <a:solidFill>
                  <a:schemeClr val="dk1"/>
                </a:solidFill>
                <a:latin typeface="Roboto Condensed"/>
                <a:ea typeface="Roboto Condensed"/>
                <a:cs typeface="Roboto Condensed"/>
                <a:sym typeface="Roboto Condensed"/>
              </a:rPr>
              <a:t> of every individual is calculated.</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Several individuals are </a:t>
            </a:r>
            <a:r>
              <a:rPr b="1" lang="en" sz="1600">
                <a:solidFill>
                  <a:srgbClr val="CC0000"/>
                </a:solidFill>
                <a:latin typeface="Roboto Condensed"/>
                <a:ea typeface="Roboto Condensed"/>
                <a:cs typeface="Roboto Condensed"/>
                <a:sym typeface="Roboto Condensed"/>
              </a:rPr>
              <a:t>selected</a:t>
            </a:r>
            <a:r>
              <a:rPr lang="en" sz="1600">
                <a:solidFill>
                  <a:schemeClr val="dk1"/>
                </a:solidFill>
                <a:latin typeface="Roboto Condensed"/>
                <a:ea typeface="Roboto Condensed"/>
                <a:cs typeface="Roboto Condensed"/>
                <a:sym typeface="Roboto Condensed"/>
              </a:rPr>
              <a:t> from the current population based on their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These individuals are </a:t>
            </a:r>
            <a:r>
              <a:rPr b="1" lang="en" sz="1600">
                <a:solidFill>
                  <a:srgbClr val="CC0000"/>
                </a:solidFill>
                <a:latin typeface="Roboto Condensed"/>
                <a:ea typeface="Roboto Condensed"/>
                <a:cs typeface="Roboto Condensed"/>
                <a:sym typeface="Roboto Condensed"/>
              </a:rPr>
              <a:t>combined</a:t>
            </a:r>
            <a:r>
              <a:rPr lang="en" sz="1600">
                <a:solidFill>
                  <a:schemeClr val="dk1"/>
                </a:solidFill>
                <a:latin typeface="Roboto Condensed"/>
                <a:ea typeface="Roboto Condensed"/>
                <a:cs typeface="Roboto Condensed"/>
                <a:sym typeface="Roboto Condensed"/>
              </a:rPr>
              <a:t> to obtain new individuals.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Some individuals are </a:t>
            </a:r>
            <a:r>
              <a:rPr b="1" lang="en" sz="1600">
                <a:solidFill>
                  <a:srgbClr val="CC0000"/>
                </a:solidFill>
                <a:latin typeface="Roboto Condensed"/>
                <a:ea typeface="Roboto Condensed"/>
                <a:cs typeface="Roboto Condensed"/>
                <a:sym typeface="Roboto Condensed"/>
              </a:rPr>
              <a:t>discarded</a:t>
            </a:r>
            <a:r>
              <a:rPr lang="en" sz="1600">
                <a:solidFill>
                  <a:schemeClr val="dk1"/>
                </a:solidFill>
                <a:latin typeface="Roboto Condensed"/>
                <a:ea typeface="Roboto Condensed"/>
                <a:cs typeface="Roboto Condensed"/>
                <a:sym typeface="Roboto Condensed"/>
              </a:rPr>
              <a:t> from the new population (lowest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At the end of each iteration we have a new population (new generation) that will be used in the next iteration.</a:t>
            </a:r>
            <a:endParaRPr sz="1600">
              <a:solidFill>
                <a:schemeClr val="dk1"/>
              </a:solidFill>
              <a:latin typeface="Roboto Condensed"/>
              <a:ea typeface="Roboto Condensed"/>
              <a:cs typeface="Roboto Condensed"/>
              <a:sym typeface="Roboto Condensed"/>
            </a:endParaRPr>
          </a:p>
        </p:txBody>
      </p:sp>
      <p:sp>
        <p:nvSpPr>
          <p:cNvPr id="1118" name="Google Shape;1118;p121"/>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GENERAL DESCRIPTION</a:t>
            </a:r>
            <a:endParaRPr b="1" sz="1800">
              <a:solidFill>
                <a:srgbClr val="FFFFFF"/>
              </a:solidFill>
              <a:latin typeface="Roboto Condensed"/>
              <a:ea typeface="Roboto Condensed"/>
              <a:cs typeface="Roboto Condensed"/>
              <a:sym typeface="Roboto Condensed"/>
            </a:endParaRPr>
          </a:p>
        </p:txBody>
      </p:sp>
      <p:sp>
        <p:nvSpPr>
          <p:cNvPr id="1119" name="Google Shape;1119;p121"/>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120" name="Google Shape;1120;p121"/>
          <p:cNvPicPr preferRelativeResize="0"/>
          <p:nvPr/>
        </p:nvPicPr>
        <p:blipFill>
          <a:blip r:embed="rId3">
            <a:alphaModFix/>
          </a:blip>
          <a:stretch>
            <a:fillRect/>
          </a:stretch>
        </p:blipFill>
        <p:spPr>
          <a:xfrm>
            <a:off x="307462" y="2898874"/>
            <a:ext cx="4068474" cy="27576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26" name="Google Shape;1126;p122"/>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27" name="Google Shape;1127;p122"/>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Evolution starts with a </a:t>
            </a:r>
            <a:r>
              <a:rPr b="1" lang="en" sz="1600">
                <a:solidFill>
                  <a:srgbClr val="CC0000"/>
                </a:solidFill>
                <a:latin typeface="Roboto Condensed"/>
                <a:ea typeface="Roboto Condensed"/>
                <a:cs typeface="Roboto Condensed"/>
                <a:sym typeface="Roboto Condensed"/>
              </a:rPr>
              <a:t>random</a:t>
            </a:r>
            <a:r>
              <a:rPr lang="en" sz="1600">
                <a:solidFill>
                  <a:schemeClr val="dk1"/>
                </a:solidFill>
                <a:latin typeface="Roboto Condensed"/>
                <a:ea typeface="Roboto Condensed"/>
                <a:cs typeface="Roboto Condensed"/>
                <a:sym typeface="Roboto Condensed"/>
              </a:rPr>
              <a:t> population, this is called </a:t>
            </a:r>
            <a:r>
              <a:rPr b="1" lang="en" sz="1600">
                <a:solidFill>
                  <a:srgbClr val="CC0000"/>
                </a:solidFill>
                <a:latin typeface="Roboto Condensed"/>
                <a:ea typeface="Roboto Condensed"/>
                <a:cs typeface="Roboto Condensed"/>
                <a:sym typeface="Roboto Condensed"/>
              </a:rPr>
              <a:t>first generation</a:t>
            </a:r>
            <a:r>
              <a:rPr lang="en"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each generation, </a:t>
            </a:r>
            <a:r>
              <a:rPr b="1" lang="en" sz="1600">
                <a:solidFill>
                  <a:srgbClr val="CC0000"/>
                </a:solidFill>
                <a:latin typeface="Roboto Condensed"/>
                <a:ea typeface="Roboto Condensed"/>
                <a:cs typeface="Roboto Condensed"/>
                <a:sym typeface="Roboto Condensed"/>
              </a:rPr>
              <a:t>fitness</a:t>
            </a:r>
            <a:r>
              <a:rPr lang="en" sz="1600">
                <a:solidFill>
                  <a:schemeClr val="dk1"/>
                </a:solidFill>
                <a:latin typeface="Roboto Condensed"/>
                <a:ea typeface="Roboto Condensed"/>
                <a:cs typeface="Roboto Condensed"/>
                <a:sym typeface="Roboto Condensed"/>
              </a:rPr>
              <a:t> of every individual is calculated.</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Several individuals are </a:t>
            </a:r>
            <a:r>
              <a:rPr b="1" lang="en" sz="1600">
                <a:solidFill>
                  <a:srgbClr val="CC0000"/>
                </a:solidFill>
                <a:latin typeface="Roboto Condensed"/>
                <a:ea typeface="Roboto Condensed"/>
                <a:cs typeface="Roboto Condensed"/>
                <a:sym typeface="Roboto Condensed"/>
              </a:rPr>
              <a:t>selected</a:t>
            </a:r>
            <a:r>
              <a:rPr lang="en" sz="1600">
                <a:solidFill>
                  <a:schemeClr val="dk1"/>
                </a:solidFill>
                <a:latin typeface="Roboto Condensed"/>
                <a:ea typeface="Roboto Condensed"/>
                <a:cs typeface="Roboto Condensed"/>
                <a:sym typeface="Roboto Condensed"/>
              </a:rPr>
              <a:t> from the current population based on their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These individuals are </a:t>
            </a:r>
            <a:r>
              <a:rPr b="1" lang="en" sz="1600">
                <a:solidFill>
                  <a:srgbClr val="CC0000"/>
                </a:solidFill>
                <a:latin typeface="Roboto Condensed"/>
                <a:ea typeface="Roboto Condensed"/>
                <a:cs typeface="Roboto Condensed"/>
                <a:sym typeface="Roboto Condensed"/>
              </a:rPr>
              <a:t>combined</a:t>
            </a:r>
            <a:r>
              <a:rPr lang="en" sz="1600">
                <a:solidFill>
                  <a:schemeClr val="dk1"/>
                </a:solidFill>
                <a:latin typeface="Roboto Condensed"/>
                <a:ea typeface="Roboto Condensed"/>
                <a:cs typeface="Roboto Condensed"/>
                <a:sym typeface="Roboto Condensed"/>
              </a:rPr>
              <a:t> to obtain new individuals.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Some individuals are </a:t>
            </a:r>
            <a:r>
              <a:rPr b="1" lang="en" sz="1600">
                <a:solidFill>
                  <a:srgbClr val="CC0000"/>
                </a:solidFill>
                <a:latin typeface="Roboto Condensed"/>
                <a:ea typeface="Roboto Condensed"/>
                <a:cs typeface="Roboto Condensed"/>
                <a:sym typeface="Roboto Condensed"/>
              </a:rPr>
              <a:t>discarded</a:t>
            </a:r>
            <a:r>
              <a:rPr lang="en" sz="1600">
                <a:solidFill>
                  <a:schemeClr val="dk1"/>
                </a:solidFill>
                <a:latin typeface="Roboto Condensed"/>
                <a:ea typeface="Roboto Condensed"/>
                <a:cs typeface="Roboto Condensed"/>
                <a:sym typeface="Roboto Condensed"/>
              </a:rPr>
              <a:t> from the new population (lowest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At the end of each iteration we have a new population (new generation) that will be used in the next iteration.</a:t>
            </a:r>
            <a:endParaRPr sz="16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t/>
            </a:r>
            <a:endParaRPr sz="1700">
              <a:solidFill>
                <a:schemeClr val="dk1"/>
              </a:solidFill>
              <a:latin typeface="Roboto Condensed"/>
              <a:ea typeface="Roboto Condensed"/>
              <a:cs typeface="Roboto Condensed"/>
              <a:sym typeface="Roboto Condensed"/>
            </a:endParaRPr>
          </a:p>
        </p:txBody>
      </p:sp>
      <p:sp>
        <p:nvSpPr>
          <p:cNvPr id="1128" name="Google Shape;1128;p122"/>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GENERAL DESCRIPTION</a:t>
            </a:r>
            <a:endParaRPr b="1" sz="1800">
              <a:solidFill>
                <a:srgbClr val="FFFFFF"/>
              </a:solidFill>
              <a:latin typeface="Roboto Condensed"/>
              <a:ea typeface="Roboto Condensed"/>
              <a:cs typeface="Roboto Condensed"/>
              <a:sym typeface="Roboto Condensed"/>
            </a:endParaRPr>
          </a:p>
        </p:txBody>
      </p:sp>
      <p:sp>
        <p:nvSpPr>
          <p:cNvPr id="1129" name="Google Shape;1129;p122"/>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130" name="Google Shape;1130;p122"/>
          <p:cNvPicPr preferRelativeResize="0"/>
          <p:nvPr/>
        </p:nvPicPr>
        <p:blipFill>
          <a:blip r:embed="rId3">
            <a:alphaModFix/>
          </a:blip>
          <a:stretch>
            <a:fillRect/>
          </a:stretch>
        </p:blipFill>
        <p:spPr>
          <a:xfrm>
            <a:off x="307462" y="2898874"/>
            <a:ext cx="4068474" cy="2757600"/>
          </a:xfrm>
          <a:prstGeom prst="rect">
            <a:avLst/>
          </a:prstGeom>
          <a:noFill/>
          <a:ln>
            <a:noFill/>
          </a:ln>
        </p:spPr>
      </p:pic>
      <p:sp>
        <p:nvSpPr>
          <p:cNvPr id="1131" name="Google Shape;1131;p122"/>
          <p:cNvSpPr/>
          <p:nvPr/>
        </p:nvSpPr>
        <p:spPr>
          <a:xfrm>
            <a:off x="6378900" y="3866275"/>
            <a:ext cx="2483700" cy="949500"/>
          </a:xfrm>
          <a:prstGeom prst="wedgeRoundRectCallout">
            <a:avLst>
              <a:gd fmla="val -24044" name="adj1"/>
              <a:gd fmla="val 14737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When does a genetic algorithm end?</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2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37" name="Google Shape;1137;p123"/>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38" name="Google Shape;1138;p123"/>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Evolution starts with a </a:t>
            </a:r>
            <a:r>
              <a:rPr b="1" lang="en" sz="1600">
                <a:solidFill>
                  <a:srgbClr val="CC0000"/>
                </a:solidFill>
                <a:latin typeface="Roboto Condensed"/>
                <a:ea typeface="Roboto Condensed"/>
                <a:cs typeface="Roboto Condensed"/>
                <a:sym typeface="Roboto Condensed"/>
              </a:rPr>
              <a:t>random</a:t>
            </a:r>
            <a:r>
              <a:rPr lang="en" sz="1600">
                <a:solidFill>
                  <a:schemeClr val="dk1"/>
                </a:solidFill>
                <a:latin typeface="Roboto Condensed"/>
                <a:ea typeface="Roboto Condensed"/>
                <a:cs typeface="Roboto Condensed"/>
                <a:sym typeface="Roboto Condensed"/>
              </a:rPr>
              <a:t> population, this is called </a:t>
            </a:r>
            <a:r>
              <a:rPr b="1" lang="en" sz="1600">
                <a:solidFill>
                  <a:srgbClr val="CC0000"/>
                </a:solidFill>
                <a:latin typeface="Roboto Condensed"/>
                <a:ea typeface="Roboto Condensed"/>
                <a:cs typeface="Roboto Condensed"/>
                <a:sym typeface="Roboto Condensed"/>
              </a:rPr>
              <a:t>first generation</a:t>
            </a:r>
            <a:r>
              <a:rPr lang="en"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In each generation, </a:t>
            </a:r>
            <a:r>
              <a:rPr b="1" lang="en" sz="1600">
                <a:solidFill>
                  <a:srgbClr val="CC0000"/>
                </a:solidFill>
                <a:latin typeface="Roboto Condensed"/>
                <a:ea typeface="Roboto Condensed"/>
                <a:cs typeface="Roboto Condensed"/>
                <a:sym typeface="Roboto Condensed"/>
              </a:rPr>
              <a:t>fitness</a:t>
            </a:r>
            <a:r>
              <a:rPr lang="en" sz="1600">
                <a:solidFill>
                  <a:schemeClr val="dk1"/>
                </a:solidFill>
                <a:latin typeface="Roboto Condensed"/>
                <a:ea typeface="Roboto Condensed"/>
                <a:cs typeface="Roboto Condensed"/>
                <a:sym typeface="Roboto Condensed"/>
              </a:rPr>
              <a:t> of every individual is calculated.</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Several individuals are </a:t>
            </a:r>
            <a:r>
              <a:rPr b="1" lang="en" sz="1600">
                <a:solidFill>
                  <a:srgbClr val="CC0000"/>
                </a:solidFill>
                <a:latin typeface="Roboto Condensed"/>
                <a:ea typeface="Roboto Condensed"/>
                <a:cs typeface="Roboto Condensed"/>
                <a:sym typeface="Roboto Condensed"/>
              </a:rPr>
              <a:t>selected</a:t>
            </a:r>
            <a:r>
              <a:rPr lang="en" sz="1600">
                <a:solidFill>
                  <a:schemeClr val="dk1"/>
                </a:solidFill>
                <a:latin typeface="Roboto Condensed"/>
                <a:ea typeface="Roboto Condensed"/>
                <a:cs typeface="Roboto Condensed"/>
                <a:sym typeface="Roboto Condensed"/>
              </a:rPr>
              <a:t> from the current population based on their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These individuals are </a:t>
            </a:r>
            <a:r>
              <a:rPr b="1" lang="en" sz="1600">
                <a:solidFill>
                  <a:srgbClr val="CC0000"/>
                </a:solidFill>
                <a:latin typeface="Roboto Condensed"/>
                <a:ea typeface="Roboto Condensed"/>
                <a:cs typeface="Roboto Condensed"/>
                <a:sym typeface="Roboto Condensed"/>
              </a:rPr>
              <a:t>combined</a:t>
            </a:r>
            <a:r>
              <a:rPr lang="en" sz="1600">
                <a:solidFill>
                  <a:schemeClr val="dk1"/>
                </a:solidFill>
                <a:latin typeface="Roboto Condensed"/>
                <a:ea typeface="Roboto Condensed"/>
                <a:cs typeface="Roboto Condensed"/>
                <a:sym typeface="Roboto Condensed"/>
              </a:rPr>
              <a:t> to obtain new individuals.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Some individuals are </a:t>
            </a:r>
            <a:r>
              <a:rPr b="1" lang="en" sz="1600">
                <a:solidFill>
                  <a:srgbClr val="CC0000"/>
                </a:solidFill>
                <a:latin typeface="Roboto Condensed"/>
                <a:ea typeface="Roboto Condensed"/>
                <a:cs typeface="Roboto Condensed"/>
                <a:sym typeface="Roboto Condensed"/>
              </a:rPr>
              <a:t>discarded</a:t>
            </a:r>
            <a:r>
              <a:rPr lang="en" sz="1600">
                <a:solidFill>
                  <a:schemeClr val="dk1"/>
                </a:solidFill>
                <a:latin typeface="Roboto Condensed"/>
                <a:ea typeface="Roboto Condensed"/>
                <a:cs typeface="Roboto Condensed"/>
                <a:sym typeface="Roboto Condensed"/>
              </a:rPr>
              <a:t> from the new population (lowest fitness).</a:t>
            </a:r>
            <a:endParaRPr sz="16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spcBef>
                <a:spcPts val="0"/>
              </a:spcBef>
              <a:spcAft>
                <a:spcPts val="0"/>
              </a:spcAft>
              <a:buClr>
                <a:schemeClr val="dk1"/>
              </a:buClr>
              <a:buSzPts val="1600"/>
              <a:buFont typeface="Roboto Condensed"/>
              <a:buChar char="➔"/>
            </a:pPr>
            <a:r>
              <a:rPr lang="en" sz="1600">
                <a:solidFill>
                  <a:schemeClr val="dk1"/>
                </a:solidFill>
                <a:latin typeface="Roboto Condensed"/>
                <a:ea typeface="Roboto Condensed"/>
                <a:cs typeface="Roboto Condensed"/>
                <a:sym typeface="Roboto Condensed"/>
              </a:rPr>
              <a:t>At the end of each iteration we have a new population (new generation) that will be used in the next iteration.</a:t>
            </a:r>
            <a:endParaRPr sz="16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 iteration.</a:t>
            </a:r>
            <a:endParaRPr sz="1700">
              <a:solidFill>
                <a:schemeClr val="dk1"/>
              </a:solidFill>
              <a:latin typeface="Roboto Condensed"/>
              <a:ea typeface="Roboto Condensed"/>
              <a:cs typeface="Roboto Condensed"/>
              <a:sym typeface="Roboto Condensed"/>
            </a:endParaRPr>
          </a:p>
        </p:txBody>
      </p:sp>
      <p:sp>
        <p:nvSpPr>
          <p:cNvPr id="1139" name="Google Shape;1139;p123"/>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GENERAL DESCRIPTION</a:t>
            </a:r>
            <a:endParaRPr b="1" sz="1800">
              <a:solidFill>
                <a:srgbClr val="FFFFFF"/>
              </a:solidFill>
              <a:latin typeface="Roboto Condensed"/>
              <a:ea typeface="Roboto Condensed"/>
              <a:cs typeface="Roboto Condensed"/>
              <a:sym typeface="Roboto Condensed"/>
            </a:endParaRPr>
          </a:p>
        </p:txBody>
      </p:sp>
      <p:sp>
        <p:nvSpPr>
          <p:cNvPr id="1140" name="Google Shape;1140;p123"/>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1141" name="Google Shape;1141;p123"/>
          <p:cNvPicPr preferRelativeResize="0"/>
          <p:nvPr/>
        </p:nvPicPr>
        <p:blipFill>
          <a:blip r:embed="rId3">
            <a:alphaModFix/>
          </a:blip>
          <a:stretch>
            <a:fillRect/>
          </a:stretch>
        </p:blipFill>
        <p:spPr>
          <a:xfrm>
            <a:off x="307462" y="2898874"/>
            <a:ext cx="4068474" cy="2757600"/>
          </a:xfrm>
          <a:prstGeom prst="rect">
            <a:avLst/>
          </a:prstGeom>
          <a:noFill/>
          <a:ln>
            <a:noFill/>
          </a:ln>
        </p:spPr>
      </p:pic>
      <p:sp>
        <p:nvSpPr>
          <p:cNvPr id="1142" name="Google Shape;1142;p123"/>
          <p:cNvSpPr/>
          <p:nvPr/>
        </p:nvSpPr>
        <p:spPr>
          <a:xfrm>
            <a:off x="6378900" y="3866275"/>
            <a:ext cx="2483700" cy="949500"/>
          </a:xfrm>
          <a:prstGeom prst="wedgeRoundRectCallout">
            <a:avLst>
              <a:gd fmla="val -24044" name="adj1"/>
              <a:gd fmla="val 14737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When does a genetic algorithm end?</a:t>
            </a:r>
            <a:endParaRPr b="1" sz="1800">
              <a:solidFill>
                <a:schemeClr val="lt1"/>
              </a:solidFill>
              <a:latin typeface="Roboto Condensed"/>
              <a:ea typeface="Roboto Condensed"/>
              <a:cs typeface="Roboto Condensed"/>
              <a:sym typeface="Roboto Condensed"/>
            </a:endParaRPr>
          </a:p>
        </p:txBody>
      </p:sp>
      <p:sp>
        <p:nvSpPr>
          <p:cNvPr id="1143" name="Google Shape;1143;p123"/>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18288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Reach a maximum number of generations.</a:t>
            </a:r>
            <a:endParaRPr sz="1800">
              <a:solidFill>
                <a:srgbClr val="FFFFFF"/>
              </a:solidFill>
              <a:latin typeface="Roboto Condensed Light"/>
              <a:ea typeface="Roboto Condensed Light"/>
              <a:cs typeface="Roboto Condensed Light"/>
              <a:sym typeface="Roboto Condensed Light"/>
            </a:endParaRPr>
          </a:p>
          <a:p>
            <a:pPr indent="-342900" lvl="0" marL="1828800" rtl="0" algn="l">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There is no change in the genetic material of the population</a:t>
            </a:r>
            <a:endParaRPr sz="18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	</a:t>
            </a:r>
            <a:endParaRPr i="1" sz="18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i="1" lang="en" sz="1800">
                <a:solidFill>
                  <a:srgbClr val="FFFFFF"/>
                </a:solidFill>
                <a:latin typeface="Roboto Condensed Light"/>
                <a:ea typeface="Roboto Condensed Light"/>
                <a:cs typeface="Roboto Condensed Light"/>
                <a:sym typeface="Roboto Condensed Light"/>
              </a:rPr>
              <a:t>				</a:t>
            </a:r>
            <a:r>
              <a:rPr b="1" i="1" lang="en" sz="1800">
                <a:solidFill>
                  <a:srgbClr val="FFFFFF"/>
                </a:solidFill>
                <a:latin typeface="Roboto Condensed"/>
                <a:ea typeface="Roboto Condensed"/>
                <a:cs typeface="Roboto Condensed"/>
                <a:sym typeface="Roboto Condensed"/>
              </a:rPr>
              <a:t>Both cases:</a:t>
            </a:r>
            <a:r>
              <a:rPr i="1" lang="en" sz="1800">
                <a:solidFill>
                  <a:srgbClr val="FFFFFF"/>
                </a:solidFill>
                <a:latin typeface="Roboto Condensed Light"/>
                <a:ea typeface="Roboto Condensed Light"/>
                <a:cs typeface="Roboto Condensed Light"/>
                <a:sym typeface="Roboto Condensed Light"/>
              </a:rPr>
              <a:t> A suitable solution may or may not have reached.</a:t>
            </a:r>
            <a:endParaRPr i="1"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2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49" name="Google Shape;1149;p124"/>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INITIAL POPULATION</a:t>
            </a:r>
            <a:endParaRPr b="1" sz="1800">
              <a:solidFill>
                <a:srgbClr val="FFFFFF"/>
              </a:solidFill>
              <a:latin typeface="Roboto Condensed"/>
              <a:ea typeface="Roboto Condensed"/>
              <a:cs typeface="Roboto Condensed"/>
              <a:sym typeface="Roboto Condensed"/>
            </a:endParaRPr>
          </a:p>
        </p:txBody>
      </p:sp>
      <p:sp>
        <p:nvSpPr>
          <p:cNvPr id="1150" name="Google Shape;1150;p124"/>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151" name="Google Shape;1151;p124"/>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52" name="Google Shape;1152;p124"/>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Randomly generated, covering the entire search space.</a:t>
            </a:r>
            <a:endParaRPr sz="20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Population size depends on the problem (usually has several hundreds or thousands).</a:t>
            </a:r>
            <a:endParaRPr sz="20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Solution may be seeded in areas where optimal solutions can be found.</a:t>
            </a: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An small population can give you a local maximum. A huge population requires too much computational resources.</a:t>
            </a:r>
            <a:endParaRPr sz="2000">
              <a:solidFill>
                <a:schemeClr val="dk1"/>
              </a:solidFill>
              <a:latin typeface="Roboto Condensed"/>
              <a:ea typeface="Roboto Condensed"/>
              <a:cs typeface="Roboto Condensed"/>
              <a:sym typeface="Roboto Condensed"/>
            </a:endParaRPr>
          </a:p>
        </p:txBody>
      </p:sp>
      <p:pic>
        <p:nvPicPr>
          <p:cNvPr id="1153" name="Google Shape;1153;p124"/>
          <p:cNvPicPr preferRelativeResize="0"/>
          <p:nvPr/>
        </p:nvPicPr>
        <p:blipFill>
          <a:blip r:embed="rId3">
            <a:alphaModFix/>
          </a:blip>
          <a:stretch>
            <a:fillRect/>
          </a:stretch>
        </p:blipFill>
        <p:spPr>
          <a:xfrm>
            <a:off x="4739900" y="2870575"/>
            <a:ext cx="4135650" cy="28142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59" name="Google Shape;1159;p125"/>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INITIAL POPULATION</a:t>
            </a:r>
            <a:endParaRPr b="1" sz="1800">
              <a:solidFill>
                <a:srgbClr val="FFFFFF"/>
              </a:solidFill>
              <a:latin typeface="Roboto Condensed"/>
              <a:ea typeface="Roboto Condensed"/>
              <a:cs typeface="Roboto Condensed"/>
              <a:sym typeface="Roboto Condensed"/>
            </a:endParaRPr>
          </a:p>
        </p:txBody>
      </p:sp>
      <p:sp>
        <p:nvSpPr>
          <p:cNvPr id="1160" name="Google Shape;1160;p125"/>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161" name="Google Shape;1161;p125"/>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62" name="Google Shape;1162;p125"/>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Randomly generated, covering the entire search space.</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Population size depends on the problem (usually has several hundreds or thousands).</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Solution may be seeded in areas where optimal solutions can be found.</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An small population can give you a </a:t>
            </a:r>
            <a:r>
              <a:rPr b="1" lang="en" sz="1800">
                <a:solidFill>
                  <a:srgbClr val="CC0000"/>
                </a:solidFill>
                <a:latin typeface="Roboto Condensed"/>
                <a:ea typeface="Roboto Condensed"/>
                <a:cs typeface="Roboto Condensed"/>
                <a:sym typeface="Roboto Condensed"/>
              </a:rPr>
              <a:t>local maximum</a:t>
            </a:r>
            <a:r>
              <a:rPr lang="en" sz="1800">
                <a:solidFill>
                  <a:schemeClr val="dk1"/>
                </a:solidFill>
                <a:latin typeface="Roboto Condensed"/>
                <a:ea typeface="Roboto Condensed"/>
                <a:cs typeface="Roboto Condensed"/>
                <a:sym typeface="Roboto Condensed"/>
              </a:rPr>
              <a:t>. A huge population requires too much computational resources.</a:t>
            </a:r>
            <a:endParaRPr sz="1800">
              <a:solidFill>
                <a:schemeClr val="dk1"/>
              </a:solidFill>
              <a:latin typeface="Roboto Condensed"/>
              <a:ea typeface="Roboto Condensed"/>
              <a:cs typeface="Roboto Condensed"/>
              <a:sym typeface="Roboto Condensed"/>
            </a:endParaRPr>
          </a:p>
        </p:txBody>
      </p:sp>
      <p:pic>
        <p:nvPicPr>
          <p:cNvPr id="1163" name="Google Shape;1163;p125"/>
          <p:cNvPicPr preferRelativeResize="0"/>
          <p:nvPr/>
        </p:nvPicPr>
        <p:blipFill>
          <a:blip r:embed="rId3">
            <a:alphaModFix/>
          </a:blip>
          <a:stretch>
            <a:fillRect/>
          </a:stretch>
        </p:blipFill>
        <p:spPr>
          <a:xfrm>
            <a:off x="4739900" y="2870575"/>
            <a:ext cx="4135650" cy="2814200"/>
          </a:xfrm>
          <a:prstGeom prst="rect">
            <a:avLst/>
          </a:prstGeom>
          <a:noFill/>
          <a:ln>
            <a:noFill/>
          </a:ln>
        </p:spPr>
      </p:pic>
      <p:sp>
        <p:nvSpPr>
          <p:cNvPr id="1164" name="Google Shape;1164;p125"/>
          <p:cNvSpPr/>
          <p:nvPr/>
        </p:nvSpPr>
        <p:spPr>
          <a:xfrm>
            <a:off x="4829975" y="2262850"/>
            <a:ext cx="3955500" cy="2191500"/>
          </a:xfrm>
          <a:prstGeom prst="wedgeRoundRectCallout">
            <a:avLst>
              <a:gd fmla="val -61522" name="adj1"/>
              <a:gd fmla="val 114975" name="adj2"/>
              <a:gd fmla="val 0" name="adj3"/>
            </a:avLst>
          </a:prstGeom>
          <a:solidFill>
            <a:schemeClr val="lt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pic>
        <p:nvPicPr>
          <p:cNvPr id="1165" name="Google Shape;1165;p125"/>
          <p:cNvPicPr preferRelativeResize="0"/>
          <p:nvPr/>
        </p:nvPicPr>
        <p:blipFill>
          <a:blip r:embed="rId4">
            <a:alphaModFix/>
          </a:blip>
          <a:stretch>
            <a:fillRect/>
          </a:stretch>
        </p:blipFill>
        <p:spPr>
          <a:xfrm>
            <a:off x="5396250" y="2421625"/>
            <a:ext cx="2822925" cy="18739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2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71" name="Google Shape;1171;p126"/>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INITIAL POPULATION</a:t>
            </a:r>
            <a:endParaRPr b="1" sz="1800">
              <a:solidFill>
                <a:srgbClr val="FFFFFF"/>
              </a:solidFill>
              <a:latin typeface="Roboto Condensed"/>
              <a:ea typeface="Roboto Condensed"/>
              <a:cs typeface="Roboto Condensed"/>
              <a:sym typeface="Roboto Condensed"/>
            </a:endParaRPr>
          </a:p>
        </p:txBody>
      </p:sp>
      <p:sp>
        <p:nvSpPr>
          <p:cNvPr id="1172" name="Google Shape;1172;p126"/>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173" name="Google Shape;1173;p126"/>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74" name="Google Shape;1174;p126"/>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Randomly generated, covering the entire search space.</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Population size depends on the problem (usually has several hundreds or thousands).</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Solution may be seeded in areas where optimal solutions can be found.</a:t>
            </a:r>
            <a:endParaRPr sz="18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48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An small population can give you a </a:t>
            </a:r>
            <a:r>
              <a:rPr b="1" lang="en" sz="1800">
                <a:solidFill>
                  <a:srgbClr val="CC0000"/>
                </a:solidFill>
                <a:latin typeface="Roboto Condensed"/>
                <a:ea typeface="Roboto Condensed"/>
                <a:cs typeface="Roboto Condensed"/>
                <a:sym typeface="Roboto Condensed"/>
              </a:rPr>
              <a:t>local maximum</a:t>
            </a:r>
            <a:r>
              <a:rPr lang="en" sz="1800">
                <a:solidFill>
                  <a:schemeClr val="dk1"/>
                </a:solidFill>
                <a:latin typeface="Roboto Condensed"/>
                <a:ea typeface="Roboto Condensed"/>
                <a:cs typeface="Roboto Condensed"/>
                <a:sym typeface="Roboto Condensed"/>
              </a:rPr>
              <a:t>. A huge population requires too much computational resources.</a:t>
            </a:r>
            <a:endParaRPr sz="1800">
              <a:solidFill>
                <a:schemeClr val="dk1"/>
              </a:solidFill>
              <a:latin typeface="Roboto Condensed"/>
              <a:ea typeface="Roboto Condensed"/>
              <a:cs typeface="Roboto Condensed"/>
              <a:sym typeface="Roboto Condensed"/>
            </a:endParaRPr>
          </a:p>
        </p:txBody>
      </p:sp>
      <p:pic>
        <p:nvPicPr>
          <p:cNvPr id="1175" name="Google Shape;1175;p126"/>
          <p:cNvPicPr preferRelativeResize="0"/>
          <p:nvPr/>
        </p:nvPicPr>
        <p:blipFill>
          <a:blip r:embed="rId3">
            <a:alphaModFix/>
          </a:blip>
          <a:stretch>
            <a:fillRect/>
          </a:stretch>
        </p:blipFill>
        <p:spPr>
          <a:xfrm>
            <a:off x="4739900" y="2870575"/>
            <a:ext cx="4135650" cy="2814200"/>
          </a:xfrm>
          <a:prstGeom prst="rect">
            <a:avLst/>
          </a:prstGeom>
          <a:noFill/>
          <a:ln>
            <a:noFill/>
          </a:ln>
        </p:spPr>
      </p:pic>
      <p:sp>
        <p:nvSpPr>
          <p:cNvPr id="1176" name="Google Shape;1176;p126"/>
          <p:cNvSpPr/>
          <p:nvPr/>
        </p:nvSpPr>
        <p:spPr>
          <a:xfrm>
            <a:off x="4478750" y="3466100"/>
            <a:ext cx="2483700" cy="949500"/>
          </a:xfrm>
          <a:prstGeom prst="wedgeRoundRectCallout">
            <a:avLst>
              <a:gd fmla="val -61987" name="adj1"/>
              <a:gd fmla="val 15609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Solution may never be found</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pic>
        <p:nvPicPr>
          <p:cNvPr id="130" name="Google Shape;130;p19"/>
          <p:cNvPicPr preferRelativeResize="0"/>
          <p:nvPr/>
        </p:nvPicPr>
        <p:blipFill>
          <a:blip r:embed="rId3">
            <a:alphaModFix/>
          </a:blip>
          <a:stretch>
            <a:fillRect/>
          </a:stretch>
        </p:blipFill>
        <p:spPr>
          <a:xfrm>
            <a:off x="989325" y="1805200"/>
            <a:ext cx="7165349" cy="414677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82" name="Google Shape;1182;p127"/>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83" name="Google Shape;1183;p127"/>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During each generation you select a part of the population to create a new generation.</a:t>
            </a:r>
            <a:endParaRPr sz="24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Individuals are selected based on their fitness (proportional to the fitness).</a:t>
            </a:r>
            <a:endParaRPr sz="24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There are other methods to select individuals, for example, random.</a:t>
            </a:r>
            <a:endParaRPr sz="2400">
              <a:solidFill>
                <a:schemeClr val="dk1"/>
              </a:solidFill>
              <a:latin typeface="Roboto Condensed"/>
              <a:ea typeface="Roboto Condensed"/>
              <a:cs typeface="Roboto Condensed"/>
              <a:sym typeface="Roboto Condensed"/>
            </a:endParaRPr>
          </a:p>
        </p:txBody>
      </p:sp>
      <p:sp>
        <p:nvSpPr>
          <p:cNvPr id="1184" name="Google Shape;1184;p127"/>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SELECTION</a:t>
            </a:r>
            <a:endParaRPr b="1" sz="1800">
              <a:solidFill>
                <a:srgbClr val="FFFFFF"/>
              </a:solidFill>
              <a:latin typeface="Roboto Condensed"/>
              <a:ea typeface="Roboto Condensed"/>
              <a:cs typeface="Roboto Condensed"/>
              <a:sym typeface="Roboto Condensed"/>
            </a:endParaRPr>
          </a:p>
        </p:txBody>
      </p:sp>
      <p:sp>
        <p:nvSpPr>
          <p:cNvPr id="1185" name="Google Shape;1185;p127"/>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0" lvl="0" marL="457200" rtl="0" algn="l">
              <a:spcBef>
                <a:spcPts val="480"/>
              </a:spcBef>
              <a:spcAft>
                <a:spcPts val="0"/>
              </a:spcAft>
              <a:buNone/>
            </a:pPr>
            <a:r>
              <a:t/>
            </a:r>
            <a:endParaRPr sz="1800">
              <a:solidFill>
                <a:schemeClr val="dk1"/>
              </a:solidFill>
              <a:latin typeface="Roboto Condensed"/>
              <a:ea typeface="Roboto Condensed"/>
              <a:cs typeface="Roboto Condensed"/>
              <a:sym typeface="Roboto Condensed"/>
            </a:endParaRPr>
          </a:p>
        </p:txBody>
      </p:sp>
      <p:pic>
        <p:nvPicPr>
          <p:cNvPr id="1186" name="Google Shape;1186;p127"/>
          <p:cNvPicPr preferRelativeResize="0"/>
          <p:nvPr/>
        </p:nvPicPr>
        <p:blipFill>
          <a:blip r:embed="rId3">
            <a:alphaModFix/>
          </a:blip>
          <a:stretch>
            <a:fillRect/>
          </a:stretch>
        </p:blipFill>
        <p:spPr>
          <a:xfrm>
            <a:off x="282787" y="2877950"/>
            <a:ext cx="4117825" cy="2799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192" name="Google Shape;1192;p128"/>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REPRODUCTION</a:t>
            </a:r>
            <a:endParaRPr b="1" sz="1800">
              <a:solidFill>
                <a:srgbClr val="FFFFFF"/>
              </a:solidFill>
              <a:latin typeface="Roboto Condensed"/>
              <a:ea typeface="Roboto Condensed"/>
              <a:cs typeface="Roboto Condensed"/>
              <a:sym typeface="Roboto Condensed"/>
            </a:endParaRPr>
          </a:p>
        </p:txBody>
      </p:sp>
      <p:sp>
        <p:nvSpPr>
          <p:cNvPr id="1193" name="Google Shape;1193;p128"/>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194" name="Google Shape;1194;p128"/>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195" name="Google Shape;1195;p128"/>
          <p:cNvSpPr txBox="1"/>
          <p:nvPr/>
        </p:nvSpPr>
        <p:spPr>
          <a:xfrm>
            <a:off x="204650" y="1959425"/>
            <a:ext cx="4274100" cy="4636500"/>
          </a:xfrm>
          <a:prstGeom prst="rect">
            <a:avLst/>
          </a:prstGeom>
          <a:solidFill>
            <a:srgbClr val="F3F3F3"/>
          </a:solidFill>
          <a:ln>
            <a:noFill/>
          </a:ln>
        </p:spPr>
        <p:txBody>
          <a:bodyPr anchorCtr="0" anchor="t" bIns="91425" lIns="91425" spcFirstLastPara="1" rIns="91425" wrap="square" tIns="91425">
            <a:noAutofit/>
          </a:bodyPr>
          <a:lstStyle/>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Crossover, mutation and inversion.</a:t>
            </a:r>
            <a:endParaRPr sz="2000">
              <a:solidFill>
                <a:schemeClr val="dk1"/>
              </a:solidFill>
              <a:latin typeface="Roboto Condensed"/>
              <a:ea typeface="Roboto Condensed"/>
              <a:cs typeface="Roboto Condensed"/>
              <a:sym typeface="Roboto Condensed"/>
            </a:endParaRPr>
          </a:p>
          <a:p>
            <a:pPr indent="0" lvl="0" marL="9144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For each new solution, select a pair of parents (proportional to their fitness).</a:t>
            </a:r>
            <a:endParaRPr sz="2000">
              <a:solidFill>
                <a:schemeClr val="dk1"/>
              </a:solidFill>
              <a:latin typeface="Roboto Condensed"/>
              <a:ea typeface="Roboto Condensed"/>
              <a:cs typeface="Roboto Condensed"/>
              <a:sym typeface="Roboto Condensed"/>
            </a:endParaRPr>
          </a:p>
          <a:p>
            <a:pPr indent="0" lvl="0" marL="9144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Crossover:</a:t>
            </a:r>
            <a:endParaRPr sz="2000">
              <a:solidFill>
                <a:schemeClr val="dk1"/>
              </a:solidFill>
              <a:latin typeface="Roboto Condensed"/>
              <a:ea typeface="Roboto Condensed"/>
              <a:cs typeface="Roboto Condensed"/>
              <a:sym typeface="Roboto Condensed"/>
            </a:endParaRPr>
          </a:p>
        </p:txBody>
      </p:sp>
      <p:pic>
        <p:nvPicPr>
          <p:cNvPr id="1196" name="Google Shape;1196;p128"/>
          <p:cNvPicPr preferRelativeResize="0"/>
          <p:nvPr/>
        </p:nvPicPr>
        <p:blipFill>
          <a:blip r:embed="rId3">
            <a:alphaModFix/>
          </a:blip>
          <a:stretch>
            <a:fillRect/>
          </a:stretch>
        </p:blipFill>
        <p:spPr>
          <a:xfrm>
            <a:off x="268000" y="4746775"/>
            <a:ext cx="4136624" cy="1487200"/>
          </a:xfrm>
          <a:prstGeom prst="rect">
            <a:avLst/>
          </a:prstGeom>
          <a:noFill/>
          <a:ln>
            <a:noFill/>
          </a:ln>
        </p:spPr>
      </p:pic>
      <p:pic>
        <p:nvPicPr>
          <p:cNvPr id="1197" name="Google Shape;1197;p128"/>
          <p:cNvPicPr preferRelativeResize="0"/>
          <p:nvPr/>
        </p:nvPicPr>
        <p:blipFill>
          <a:blip r:embed="rId4">
            <a:alphaModFix/>
          </a:blip>
          <a:stretch>
            <a:fillRect/>
          </a:stretch>
        </p:blipFill>
        <p:spPr>
          <a:xfrm>
            <a:off x="4768701" y="2882143"/>
            <a:ext cx="4078049" cy="27910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2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203" name="Google Shape;1203;p129"/>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REPRODUCTION</a:t>
            </a:r>
            <a:endParaRPr b="1" sz="1800">
              <a:solidFill>
                <a:srgbClr val="FFFFFF"/>
              </a:solidFill>
              <a:latin typeface="Roboto Condensed"/>
              <a:ea typeface="Roboto Condensed"/>
              <a:cs typeface="Roboto Condensed"/>
              <a:sym typeface="Roboto Condensed"/>
            </a:endParaRPr>
          </a:p>
        </p:txBody>
      </p:sp>
      <p:sp>
        <p:nvSpPr>
          <p:cNvPr id="1204" name="Google Shape;1204;p129"/>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205" name="Google Shape;1205;p129"/>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206" name="Google Shape;1206;p129"/>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Mutation (low probability) and Inversion (very low probability).</a:t>
            </a:r>
            <a:endParaRPr sz="2000">
              <a:solidFill>
                <a:schemeClr val="dk1"/>
              </a:solidFill>
              <a:latin typeface="Roboto Condensed"/>
              <a:ea typeface="Roboto Condensed"/>
              <a:cs typeface="Roboto Condensed"/>
              <a:sym typeface="Roboto Condensed"/>
            </a:endParaRPr>
          </a:p>
          <a:p>
            <a:pPr indent="0" lvl="0" marL="9144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 the mutation we select a random bit and add 1, discard the overflow.</a:t>
            </a:r>
            <a:endParaRPr sz="2000">
              <a:solidFill>
                <a:schemeClr val="dk1"/>
              </a:solidFill>
              <a:latin typeface="Roboto Condensed"/>
              <a:ea typeface="Roboto Condensed"/>
              <a:cs typeface="Roboto Condensed"/>
              <a:sym typeface="Roboto Condensed"/>
            </a:endParaRPr>
          </a:p>
          <a:p>
            <a:pPr indent="0" lvl="0" marL="91440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48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 the inversion select a random chain of bits and apply complement to this chain.</a:t>
            </a:r>
            <a:endParaRPr sz="2000">
              <a:solidFill>
                <a:schemeClr val="dk1"/>
              </a:solidFill>
              <a:latin typeface="Roboto Condensed"/>
              <a:ea typeface="Roboto Condensed"/>
              <a:cs typeface="Roboto Condensed"/>
              <a:sym typeface="Roboto Condensed"/>
            </a:endParaRPr>
          </a:p>
        </p:txBody>
      </p:sp>
      <p:pic>
        <p:nvPicPr>
          <p:cNvPr id="1207" name="Google Shape;1207;p129"/>
          <p:cNvPicPr preferRelativeResize="0"/>
          <p:nvPr/>
        </p:nvPicPr>
        <p:blipFill>
          <a:blip r:embed="rId3">
            <a:alphaModFix/>
          </a:blip>
          <a:stretch>
            <a:fillRect/>
          </a:stretch>
        </p:blipFill>
        <p:spPr>
          <a:xfrm>
            <a:off x="4768701" y="2882143"/>
            <a:ext cx="4078049" cy="27910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3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endParaRPr/>
          </a:p>
        </p:txBody>
      </p:sp>
      <p:sp>
        <p:nvSpPr>
          <p:cNvPr id="1213" name="Google Shape;1213;p130"/>
          <p:cNvSpPr txBox="1"/>
          <p:nvPr/>
        </p:nvSpPr>
        <p:spPr>
          <a:xfrm>
            <a:off x="193838"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REPRODUCTION</a:t>
            </a:r>
            <a:endParaRPr b="1" sz="1800">
              <a:solidFill>
                <a:srgbClr val="FFFFFF"/>
              </a:solidFill>
              <a:latin typeface="Roboto Condensed"/>
              <a:ea typeface="Roboto Condensed"/>
              <a:cs typeface="Roboto Condensed"/>
              <a:sym typeface="Roboto Condensed"/>
            </a:endParaRPr>
          </a:p>
        </p:txBody>
      </p:sp>
      <p:sp>
        <p:nvSpPr>
          <p:cNvPr id="1214" name="Google Shape;1214;p130"/>
          <p:cNvSpPr txBox="1"/>
          <p:nvPr/>
        </p:nvSpPr>
        <p:spPr>
          <a:xfrm>
            <a:off x="4665275" y="1959425"/>
            <a:ext cx="42849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215" name="Google Shape;1215;p130"/>
          <p:cNvSpPr txBox="1"/>
          <p:nvPr/>
        </p:nvSpPr>
        <p:spPr>
          <a:xfrm>
            <a:off x="4665263" y="128652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STRATEGY</a:t>
            </a:r>
            <a:endParaRPr b="1" sz="1800">
              <a:solidFill>
                <a:srgbClr val="FFFFFF"/>
              </a:solidFill>
              <a:latin typeface="Roboto Condensed"/>
              <a:ea typeface="Roboto Condensed"/>
              <a:cs typeface="Roboto Condensed"/>
              <a:sym typeface="Roboto Condensed"/>
            </a:endParaRPr>
          </a:p>
        </p:txBody>
      </p:sp>
      <p:sp>
        <p:nvSpPr>
          <p:cNvPr id="1216" name="Google Shape;1216;p130"/>
          <p:cNvSpPr txBox="1"/>
          <p:nvPr/>
        </p:nvSpPr>
        <p:spPr>
          <a:xfrm>
            <a:off x="204650" y="1959425"/>
            <a:ext cx="4274100" cy="46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t/>
            </a:r>
            <a:endParaRPr sz="2000">
              <a:solidFill>
                <a:schemeClr val="dk1"/>
              </a:solidFill>
              <a:latin typeface="Roboto Condensed"/>
              <a:ea typeface="Roboto Condensed"/>
              <a:cs typeface="Roboto Condensed"/>
              <a:sym typeface="Roboto Condensed"/>
            </a:endParaRPr>
          </a:p>
        </p:txBody>
      </p:sp>
      <p:pic>
        <p:nvPicPr>
          <p:cNvPr id="1217" name="Google Shape;1217;p130"/>
          <p:cNvPicPr preferRelativeResize="0"/>
          <p:nvPr/>
        </p:nvPicPr>
        <p:blipFill>
          <a:blip r:embed="rId3">
            <a:alphaModFix/>
          </a:blip>
          <a:stretch>
            <a:fillRect/>
          </a:stretch>
        </p:blipFill>
        <p:spPr>
          <a:xfrm>
            <a:off x="4768701" y="2882143"/>
            <a:ext cx="4078049" cy="2791075"/>
          </a:xfrm>
          <a:prstGeom prst="rect">
            <a:avLst/>
          </a:prstGeom>
          <a:noFill/>
          <a:ln>
            <a:noFill/>
          </a:ln>
        </p:spPr>
      </p:pic>
      <p:pic>
        <p:nvPicPr>
          <p:cNvPr id="1218" name="Google Shape;1218;p130"/>
          <p:cNvPicPr preferRelativeResize="0"/>
          <p:nvPr/>
        </p:nvPicPr>
        <p:blipFill>
          <a:blip r:embed="rId4">
            <a:alphaModFix/>
          </a:blip>
          <a:stretch>
            <a:fillRect/>
          </a:stretch>
        </p:blipFill>
        <p:spPr>
          <a:xfrm>
            <a:off x="363325" y="3133912"/>
            <a:ext cx="3956751" cy="22875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3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Genetic Algorithms</a:t>
            </a:r>
            <a:r>
              <a:rPr lang="en"/>
              <a:t> (Example)</a:t>
            </a:r>
            <a:endParaRPr/>
          </a:p>
        </p:txBody>
      </p:sp>
      <p:sp>
        <p:nvSpPr>
          <p:cNvPr id="1224" name="Google Shape;1224;p131"/>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Travelling Salesman Problem. </a:t>
            </a:r>
            <a:r>
              <a:rPr lang="en"/>
              <a:t>Given a collection of cities, determine the minimum cost route, visiting each city exactly once and returning to the starting point.</a:t>
            </a:r>
            <a:endParaRPr/>
          </a:p>
          <a:p>
            <a:pPr indent="-381000" lvl="1" marL="914400" rtl="0" algn="l">
              <a:spcBef>
                <a:spcPts val="0"/>
              </a:spcBef>
              <a:spcAft>
                <a:spcPts val="0"/>
              </a:spcAft>
              <a:buSzPts val="2400"/>
              <a:buChar char="◆"/>
            </a:pPr>
            <a:r>
              <a:rPr b="1" lang="en"/>
              <a:t>Cashier Problem. </a:t>
            </a:r>
            <a:r>
              <a:rPr lang="en"/>
              <a:t>The same used in Dynamic Programming.</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8" name="Shape 1228"/>
        <p:cNvGrpSpPr/>
        <p:nvPr/>
      </p:nvGrpSpPr>
      <p:grpSpPr>
        <a:xfrm>
          <a:off x="0" y="0"/>
          <a:ext cx="0" cy="0"/>
          <a:chOff x="0" y="0"/>
          <a:chExt cx="0" cy="0"/>
        </a:xfrm>
      </p:grpSpPr>
      <p:sp>
        <p:nvSpPr>
          <p:cNvPr id="1229" name="Google Shape;1229;p13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Greedy</a:t>
            </a:r>
            <a:r>
              <a:rPr lang="en">
                <a:solidFill>
                  <a:srgbClr val="FFFFFF"/>
                </a:solidFill>
              </a:rPr>
              <a:t> Algorithms</a:t>
            </a:r>
            <a:endParaRPr>
              <a:solidFill>
                <a:srgbClr val="FFFFFF"/>
              </a:solidFill>
            </a:endParaRPr>
          </a:p>
        </p:txBody>
      </p:sp>
      <p:pic>
        <p:nvPicPr>
          <p:cNvPr id="1230" name="Google Shape;1230;p132"/>
          <p:cNvPicPr preferRelativeResize="0"/>
          <p:nvPr/>
        </p:nvPicPr>
        <p:blipFill>
          <a:blip r:embed="rId3">
            <a:alphaModFix/>
          </a:blip>
          <a:stretch>
            <a:fillRect/>
          </a:stretch>
        </p:blipFill>
        <p:spPr>
          <a:xfrm>
            <a:off x="5196500" y="2081875"/>
            <a:ext cx="3820900" cy="47761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a:t>
            </a:r>
            <a:endParaRPr/>
          </a:p>
        </p:txBody>
      </p:sp>
      <p:sp>
        <p:nvSpPr>
          <p:cNvPr id="1236" name="Google Shape;1236;p133"/>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Builds up a solution in small steps, </a:t>
            </a:r>
            <a:r>
              <a:rPr b="1" lang="en" sz="2200">
                <a:solidFill>
                  <a:srgbClr val="CC0000"/>
                </a:solidFill>
                <a:latin typeface="Roboto Condensed"/>
                <a:ea typeface="Roboto Condensed"/>
                <a:cs typeface="Roboto Condensed"/>
                <a:sym typeface="Roboto Condensed"/>
              </a:rPr>
              <a:t>choosing a decision at each step</a:t>
            </a:r>
            <a:r>
              <a:rPr lang="en" sz="2200">
                <a:solidFill>
                  <a:schemeClr val="dk1"/>
                </a:solidFill>
                <a:latin typeface="Roboto Condensed"/>
                <a:ea typeface="Roboto Condensed"/>
                <a:cs typeface="Roboto Condensed"/>
                <a:sym typeface="Roboto Condensed"/>
              </a:rPr>
              <a:t>.</a:t>
            </a:r>
            <a:endParaRPr sz="22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A greedy algorithm always makes the </a:t>
            </a:r>
            <a:r>
              <a:rPr b="1" lang="en" sz="2200">
                <a:solidFill>
                  <a:srgbClr val="CC0000"/>
                </a:solidFill>
                <a:latin typeface="Roboto Condensed"/>
                <a:ea typeface="Roboto Condensed"/>
                <a:cs typeface="Roboto Condensed"/>
                <a:sym typeface="Roboto Condensed"/>
              </a:rPr>
              <a:t>choice that looks better at the moment</a:t>
            </a:r>
            <a:r>
              <a:rPr lang="en" sz="2200">
                <a:solidFill>
                  <a:schemeClr val="dk1"/>
                </a:solidFill>
                <a:latin typeface="Roboto Condensed"/>
                <a:ea typeface="Roboto Condensed"/>
                <a:cs typeface="Roboto Condensed"/>
                <a:sym typeface="Roboto Condensed"/>
              </a:rPr>
              <a:t>. Makes a locally optimal choice in the hope that this choice will lead to a global optimal solution.</a:t>
            </a:r>
            <a:endParaRPr b="1" sz="2200">
              <a:solidFill>
                <a:srgbClr val="A61C00"/>
              </a:solidFill>
              <a:latin typeface="Roboto Condensed"/>
              <a:ea typeface="Roboto Condensed"/>
              <a:cs typeface="Roboto Condensed"/>
              <a:sym typeface="Roboto Condensed"/>
            </a:endParaRPr>
          </a:p>
        </p:txBody>
      </p:sp>
      <p:sp>
        <p:nvSpPr>
          <p:cNvPr id="1237" name="Google Shape;1237;p133"/>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1238" name="Google Shape;1238;p133"/>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 some cases it doesn’t provide an optimal solution.</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It can approximate an optimal solution.</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Optimal solution depends on an heuristic function.</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It is fast.</a:t>
            </a:r>
            <a:endParaRPr sz="2000">
              <a:solidFill>
                <a:schemeClr val="dk1"/>
              </a:solidFill>
              <a:latin typeface="Roboto Condensed"/>
              <a:ea typeface="Roboto Condensed"/>
              <a:cs typeface="Roboto Condensed"/>
              <a:sym typeface="Roboto Condensed"/>
            </a:endParaRPr>
          </a:p>
        </p:txBody>
      </p:sp>
      <p:sp>
        <p:nvSpPr>
          <p:cNvPr id="1239" name="Google Shape;1239;p133"/>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3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a:t>
            </a:r>
            <a:endParaRPr/>
          </a:p>
        </p:txBody>
      </p:sp>
      <p:sp>
        <p:nvSpPr>
          <p:cNvPr id="1245" name="Google Shape;1245;p134"/>
          <p:cNvSpPr txBox="1"/>
          <p:nvPr/>
        </p:nvSpPr>
        <p:spPr>
          <a:xfrm>
            <a:off x="973450" y="2368300"/>
            <a:ext cx="3413400" cy="260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b="1" sz="2200">
              <a:solidFill>
                <a:srgbClr val="A61C00"/>
              </a:solidFill>
              <a:latin typeface="Roboto Condensed"/>
              <a:ea typeface="Roboto Condensed"/>
              <a:cs typeface="Roboto Condensed"/>
              <a:sym typeface="Roboto Condensed"/>
            </a:endParaRPr>
          </a:p>
        </p:txBody>
      </p:sp>
      <p:sp>
        <p:nvSpPr>
          <p:cNvPr id="1246" name="Google Shape;1246;p134"/>
          <p:cNvSpPr txBox="1"/>
          <p:nvPr/>
        </p:nvSpPr>
        <p:spPr>
          <a:xfrm>
            <a:off x="973450" y="1881800"/>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OPTIMAL SOLUTION</a:t>
            </a:r>
            <a:endParaRPr b="1">
              <a:solidFill>
                <a:srgbClr val="FFFFFF"/>
              </a:solidFill>
              <a:latin typeface="Roboto Condensed"/>
              <a:ea typeface="Roboto Condensed"/>
              <a:cs typeface="Roboto Condensed"/>
              <a:sym typeface="Roboto Condensed"/>
            </a:endParaRPr>
          </a:p>
        </p:txBody>
      </p:sp>
      <p:sp>
        <p:nvSpPr>
          <p:cNvPr id="1247" name="Google Shape;1247;p134"/>
          <p:cNvSpPr txBox="1"/>
          <p:nvPr/>
        </p:nvSpPr>
        <p:spPr>
          <a:xfrm>
            <a:off x="4757150" y="2368300"/>
            <a:ext cx="3413400" cy="2607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p:txBody>
      </p:sp>
      <p:sp>
        <p:nvSpPr>
          <p:cNvPr id="1248" name="Google Shape;1248;p134"/>
          <p:cNvSpPr txBox="1"/>
          <p:nvPr/>
        </p:nvSpPr>
        <p:spPr>
          <a:xfrm>
            <a:off x="4757138" y="1881800"/>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GREEDY</a:t>
            </a:r>
            <a:endParaRPr b="1">
              <a:solidFill>
                <a:srgbClr val="FFFFFF"/>
              </a:solidFill>
              <a:latin typeface="Roboto Condensed"/>
              <a:ea typeface="Roboto Condensed"/>
              <a:cs typeface="Roboto Condensed"/>
              <a:sym typeface="Roboto Condensed"/>
            </a:endParaRPr>
          </a:p>
        </p:txBody>
      </p:sp>
      <p:pic>
        <p:nvPicPr>
          <p:cNvPr id="1249" name="Google Shape;1249;p134"/>
          <p:cNvPicPr preferRelativeResize="0"/>
          <p:nvPr/>
        </p:nvPicPr>
        <p:blipFill rotWithShape="1">
          <a:blip r:embed="rId3">
            <a:alphaModFix/>
          </a:blip>
          <a:srcRect b="17475" l="29889" r="-1827" t="16303"/>
          <a:stretch/>
        </p:blipFill>
        <p:spPr>
          <a:xfrm>
            <a:off x="1074413" y="2530763"/>
            <a:ext cx="3211474" cy="2291026"/>
          </a:xfrm>
          <a:prstGeom prst="rect">
            <a:avLst/>
          </a:prstGeom>
          <a:noFill/>
          <a:ln>
            <a:noFill/>
          </a:ln>
        </p:spPr>
      </p:pic>
      <p:pic>
        <p:nvPicPr>
          <p:cNvPr id="1250" name="Google Shape;1250;p134"/>
          <p:cNvPicPr preferRelativeResize="0"/>
          <p:nvPr/>
        </p:nvPicPr>
        <p:blipFill rotWithShape="1">
          <a:blip r:embed="rId4">
            <a:alphaModFix/>
          </a:blip>
          <a:srcRect b="0" l="11292" r="0" t="0"/>
          <a:stretch/>
        </p:blipFill>
        <p:spPr>
          <a:xfrm>
            <a:off x="4998312" y="2579287"/>
            <a:ext cx="2931075" cy="21939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3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a:t>
            </a:r>
            <a:endParaRPr/>
          </a:p>
        </p:txBody>
      </p:sp>
      <p:sp>
        <p:nvSpPr>
          <p:cNvPr id="1256" name="Google Shape;1256;p135"/>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A </a:t>
            </a:r>
            <a:r>
              <a:rPr b="1" lang="en" sz="2200">
                <a:solidFill>
                  <a:srgbClr val="CC0000"/>
                </a:solidFill>
                <a:latin typeface="Roboto Condensed"/>
                <a:ea typeface="Roboto Condensed"/>
                <a:cs typeface="Roboto Condensed"/>
                <a:sym typeface="Roboto Condensed"/>
              </a:rPr>
              <a:t>candidate set </a:t>
            </a:r>
            <a:r>
              <a:rPr lang="en" sz="2200">
                <a:solidFill>
                  <a:schemeClr val="dk1"/>
                </a:solidFill>
                <a:latin typeface="Roboto Condensed"/>
                <a:ea typeface="Roboto Condensed"/>
                <a:cs typeface="Roboto Condensed"/>
                <a:sym typeface="Roboto Condensed"/>
              </a:rPr>
              <a:t>from which a solution is created.</a:t>
            </a:r>
            <a:endParaRPr sz="2200">
              <a:solidFill>
                <a:schemeClr val="dk1"/>
              </a:solidFill>
              <a:latin typeface="Roboto Condensed"/>
              <a:ea typeface="Roboto Condensed"/>
              <a:cs typeface="Roboto Condensed"/>
              <a:sym typeface="Roboto Condensed"/>
            </a:endParaRPr>
          </a:p>
          <a:p>
            <a:pPr indent="-368300" lvl="0" marL="457200" rtl="0" algn="l">
              <a:spcBef>
                <a:spcPts val="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A </a:t>
            </a:r>
            <a:r>
              <a:rPr b="1" lang="en" sz="2200">
                <a:solidFill>
                  <a:srgbClr val="CC0000"/>
                </a:solidFill>
                <a:latin typeface="Roboto Condensed"/>
                <a:ea typeface="Roboto Condensed"/>
                <a:cs typeface="Roboto Condensed"/>
                <a:sym typeface="Roboto Condensed"/>
              </a:rPr>
              <a:t>selection function</a:t>
            </a:r>
            <a:r>
              <a:rPr lang="en" sz="2200">
                <a:solidFill>
                  <a:schemeClr val="dk1"/>
                </a:solidFill>
                <a:latin typeface="Roboto Condensed"/>
                <a:ea typeface="Roboto Condensed"/>
                <a:cs typeface="Roboto Condensed"/>
                <a:sym typeface="Roboto Condensed"/>
              </a:rPr>
              <a:t>, which chooses the best candidate to be added to the solution.</a:t>
            </a:r>
            <a:endParaRPr sz="2200">
              <a:solidFill>
                <a:schemeClr val="dk1"/>
              </a:solidFill>
              <a:latin typeface="Roboto Condensed"/>
              <a:ea typeface="Roboto Condensed"/>
              <a:cs typeface="Roboto Condensed"/>
              <a:sym typeface="Roboto Condensed"/>
            </a:endParaRPr>
          </a:p>
          <a:p>
            <a:pPr indent="-368300" lvl="0" marL="457200" rtl="0" algn="l">
              <a:spcBef>
                <a:spcPts val="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A </a:t>
            </a:r>
            <a:r>
              <a:rPr b="1" lang="en" sz="2200">
                <a:solidFill>
                  <a:srgbClr val="CC0000"/>
                </a:solidFill>
                <a:latin typeface="Roboto Condensed"/>
                <a:ea typeface="Roboto Condensed"/>
                <a:cs typeface="Roboto Condensed"/>
                <a:sym typeface="Roboto Condensed"/>
              </a:rPr>
              <a:t>feasibility function</a:t>
            </a:r>
            <a:r>
              <a:rPr lang="en" sz="2200">
                <a:solidFill>
                  <a:schemeClr val="dk1"/>
                </a:solidFill>
                <a:latin typeface="Roboto Condensed"/>
                <a:ea typeface="Roboto Condensed"/>
                <a:cs typeface="Roboto Condensed"/>
                <a:sym typeface="Roboto Condensed"/>
              </a:rPr>
              <a:t>, that is used to determine if a candidate can be used to contribute to a solution.</a:t>
            </a:r>
            <a:endParaRPr sz="2200">
              <a:solidFill>
                <a:schemeClr val="dk1"/>
              </a:solidFill>
              <a:latin typeface="Roboto Condensed"/>
              <a:ea typeface="Roboto Condensed"/>
              <a:cs typeface="Roboto Condensed"/>
              <a:sym typeface="Roboto Condensed"/>
            </a:endParaRPr>
          </a:p>
        </p:txBody>
      </p:sp>
      <p:sp>
        <p:nvSpPr>
          <p:cNvPr id="1257" name="Google Shape;1257;p135"/>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1258" name="Google Shape;1258;p135"/>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An </a:t>
            </a:r>
            <a:r>
              <a:rPr b="1" lang="en" sz="2000">
                <a:solidFill>
                  <a:srgbClr val="CC0000"/>
                </a:solidFill>
                <a:latin typeface="Roboto Condensed"/>
                <a:ea typeface="Roboto Condensed"/>
                <a:cs typeface="Roboto Condensed"/>
                <a:sym typeface="Roboto Condensed"/>
              </a:rPr>
              <a:t>objective function</a:t>
            </a:r>
            <a:r>
              <a:rPr lang="en" sz="2000">
                <a:solidFill>
                  <a:srgbClr val="CC0000"/>
                </a:solidFill>
                <a:latin typeface="Roboto Condensed"/>
                <a:ea typeface="Roboto Condensed"/>
                <a:cs typeface="Roboto Condensed"/>
                <a:sym typeface="Roboto Condensed"/>
              </a:rPr>
              <a:t> </a:t>
            </a:r>
            <a:r>
              <a:rPr lang="en" sz="2000">
                <a:solidFill>
                  <a:schemeClr val="dk1"/>
                </a:solidFill>
                <a:latin typeface="Roboto Condensed"/>
                <a:ea typeface="Roboto Condensed"/>
                <a:cs typeface="Roboto Condensed"/>
                <a:sym typeface="Roboto Condensed"/>
              </a:rPr>
              <a:t>which assigns a value to a solution or a partial solution.</a:t>
            </a:r>
            <a:endParaRPr sz="20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A </a:t>
            </a:r>
            <a:r>
              <a:rPr b="1" lang="en" sz="2000">
                <a:solidFill>
                  <a:srgbClr val="CC0000"/>
                </a:solidFill>
                <a:latin typeface="Roboto Condensed"/>
                <a:ea typeface="Roboto Condensed"/>
                <a:cs typeface="Roboto Condensed"/>
                <a:sym typeface="Roboto Condensed"/>
              </a:rPr>
              <a:t>solution function</a:t>
            </a:r>
            <a:r>
              <a:rPr lang="en" sz="2000">
                <a:solidFill>
                  <a:schemeClr val="dk1"/>
                </a:solidFill>
                <a:latin typeface="Roboto Condensed"/>
                <a:ea typeface="Roboto Condensed"/>
                <a:cs typeface="Roboto Condensed"/>
                <a:sym typeface="Roboto Condensed"/>
              </a:rPr>
              <a:t> which will indicate when we have discovered a complete solution.</a:t>
            </a:r>
            <a:endParaRPr sz="2000">
              <a:solidFill>
                <a:schemeClr val="dk1"/>
              </a:solidFill>
              <a:latin typeface="Roboto Condensed"/>
              <a:ea typeface="Roboto Condensed"/>
              <a:cs typeface="Roboto Condensed"/>
              <a:sym typeface="Roboto Condensed"/>
            </a:endParaRPr>
          </a:p>
        </p:txBody>
      </p:sp>
      <p:sp>
        <p:nvSpPr>
          <p:cNvPr id="1259" name="Google Shape;1259;p135"/>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3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a:t>
            </a:r>
            <a:r>
              <a:rPr lang="en"/>
              <a:t> Algorithms (Examples)</a:t>
            </a:r>
            <a:endParaRPr/>
          </a:p>
        </p:txBody>
      </p:sp>
      <p:sp>
        <p:nvSpPr>
          <p:cNvPr id="1265" name="Google Shape;1265;p136"/>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266" name="Google Shape;1266;p136"/>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267" name="Google Shape;1267;p136"/>
          <p:cNvPicPr preferRelativeResize="0"/>
          <p:nvPr/>
        </p:nvPicPr>
        <p:blipFill>
          <a:blip r:embed="rId4">
            <a:alphaModFix/>
          </a:blip>
          <a:stretch>
            <a:fillRect/>
          </a:stretch>
        </p:blipFill>
        <p:spPr>
          <a:xfrm>
            <a:off x="4496825" y="2022887"/>
            <a:ext cx="4225700" cy="3850692"/>
          </a:xfrm>
          <a:prstGeom prst="rect">
            <a:avLst/>
          </a:prstGeom>
          <a:noFill/>
          <a:ln>
            <a:noFill/>
          </a:ln>
        </p:spPr>
      </p:pic>
      <p:sp>
        <p:nvSpPr>
          <p:cNvPr id="1268" name="Google Shape;1268;p136"/>
          <p:cNvSpPr/>
          <p:nvPr/>
        </p:nvSpPr>
        <p:spPr>
          <a:xfrm>
            <a:off x="-25" y="6002475"/>
            <a:ext cx="9144000" cy="85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Find the shortest path from A to every other vertex</a:t>
            </a:r>
            <a:endParaRPr i="1"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pic>
        <p:nvPicPr>
          <p:cNvPr id="136" name="Google Shape;136;p20"/>
          <p:cNvPicPr preferRelativeResize="0"/>
          <p:nvPr/>
        </p:nvPicPr>
        <p:blipFill>
          <a:blip r:embed="rId3">
            <a:alphaModFix/>
          </a:blip>
          <a:stretch>
            <a:fillRect/>
          </a:stretch>
        </p:blipFill>
        <p:spPr>
          <a:xfrm>
            <a:off x="204575" y="1805200"/>
            <a:ext cx="5988925" cy="3465950"/>
          </a:xfrm>
          <a:prstGeom prst="rect">
            <a:avLst/>
          </a:prstGeom>
          <a:noFill/>
          <a:ln>
            <a:noFill/>
          </a:ln>
        </p:spPr>
      </p:pic>
      <p:sp>
        <p:nvSpPr>
          <p:cNvPr id="137" name="Google Shape;137;p20"/>
          <p:cNvSpPr/>
          <p:nvPr/>
        </p:nvSpPr>
        <p:spPr>
          <a:xfrm>
            <a:off x="5961075" y="0"/>
            <a:ext cx="31830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81000" lvl="0" marL="457200" rtl="0" algn="l">
              <a:spcBef>
                <a:spcPts val="0"/>
              </a:spcBef>
              <a:spcAft>
                <a:spcPts val="0"/>
              </a:spcAft>
              <a:buClr>
                <a:srgbClr val="FFFFFF"/>
              </a:buClr>
              <a:buSzPts val="2400"/>
              <a:buFont typeface="Roboto Condensed Light"/>
              <a:buChar char="➔"/>
            </a:pPr>
            <a:r>
              <a:rPr lang="en" sz="2400">
                <a:solidFill>
                  <a:srgbClr val="FFFFFF"/>
                </a:solidFill>
                <a:latin typeface="Roboto Condensed Light"/>
                <a:ea typeface="Roboto Condensed Light"/>
                <a:cs typeface="Roboto Condensed Light"/>
                <a:sym typeface="Roboto Condensed Light"/>
              </a:rPr>
              <a:t>Sound signals are a non discrete and continuous function.</a:t>
            </a:r>
            <a:endParaRPr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274" name="Google Shape;1274;p137"/>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275" name="Google Shape;1275;p137"/>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276" name="Google Shape;1276;p137"/>
          <p:cNvPicPr preferRelativeResize="0"/>
          <p:nvPr/>
        </p:nvPicPr>
        <p:blipFill>
          <a:blip r:embed="rId4">
            <a:alphaModFix/>
          </a:blip>
          <a:stretch>
            <a:fillRect/>
          </a:stretch>
        </p:blipFill>
        <p:spPr>
          <a:xfrm>
            <a:off x="4593425" y="1973700"/>
            <a:ext cx="4362450" cy="3990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282" name="Google Shape;1282;p138"/>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283" name="Google Shape;1283;p138"/>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284" name="Google Shape;1284;p138"/>
          <p:cNvPicPr preferRelativeResize="0"/>
          <p:nvPr/>
        </p:nvPicPr>
        <p:blipFill>
          <a:blip r:embed="rId4">
            <a:alphaModFix/>
          </a:blip>
          <a:stretch>
            <a:fillRect/>
          </a:stretch>
        </p:blipFill>
        <p:spPr>
          <a:xfrm>
            <a:off x="4593425" y="1973700"/>
            <a:ext cx="4333875" cy="3971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290" name="Google Shape;1290;p139"/>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291" name="Google Shape;1291;p139"/>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292" name="Google Shape;1292;p139"/>
          <p:cNvPicPr preferRelativeResize="0"/>
          <p:nvPr/>
        </p:nvPicPr>
        <p:blipFill>
          <a:blip r:embed="rId4">
            <a:alphaModFix/>
          </a:blip>
          <a:stretch>
            <a:fillRect/>
          </a:stretch>
        </p:blipFill>
        <p:spPr>
          <a:xfrm>
            <a:off x="4593425" y="1973700"/>
            <a:ext cx="4362450" cy="39624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4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298" name="Google Shape;1298;p140"/>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299" name="Google Shape;1299;p140"/>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00" name="Google Shape;1300;p140"/>
          <p:cNvPicPr preferRelativeResize="0"/>
          <p:nvPr/>
        </p:nvPicPr>
        <p:blipFill>
          <a:blip r:embed="rId4">
            <a:alphaModFix/>
          </a:blip>
          <a:stretch>
            <a:fillRect/>
          </a:stretch>
        </p:blipFill>
        <p:spPr>
          <a:xfrm>
            <a:off x="4593425" y="1973700"/>
            <a:ext cx="4398174" cy="359772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06" name="Google Shape;1306;p141"/>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07" name="Google Shape;1307;p141"/>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08" name="Google Shape;1308;p141"/>
          <p:cNvPicPr preferRelativeResize="0"/>
          <p:nvPr/>
        </p:nvPicPr>
        <p:blipFill>
          <a:blip r:embed="rId4">
            <a:alphaModFix/>
          </a:blip>
          <a:stretch>
            <a:fillRect/>
          </a:stretch>
        </p:blipFill>
        <p:spPr>
          <a:xfrm>
            <a:off x="4593425" y="1973700"/>
            <a:ext cx="4398175" cy="36220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14" name="Google Shape;1314;p142"/>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15" name="Google Shape;1315;p142"/>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16" name="Google Shape;1316;p142"/>
          <p:cNvPicPr preferRelativeResize="0"/>
          <p:nvPr/>
        </p:nvPicPr>
        <p:blipFill>
          <a:blip r:embed="rId4">
            <a:alphaModFix/>
          </a:blip>
          <a:stretch>
            <a:fillRect/>
          </a:stretch>
        </p:blipFill>
        <p:spPr>
          <a:xfrm>
            <a:off x="4593425" y="1973700"/>
            <a:ext cx="4398175" cy="359615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4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22" name="Google Shape;1322;p143"/>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23" name="Google Shape;1323;p143"/>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24" name="Google Shape;1324;p143"/>
          <p:cNvPicPr preferRelativeResize="0"/>
          <p:nvPr/>
        </p:nvPicPr>
        <p:blipFill>
          <a:blip r:embed="rId4">
            <a:alphaModFix/>
          </a:blip>
          <a:stretch>
            <a:fillRect/>
          </a:stretch>
        </p:blipFill>
        <p:spPr>
          <a:xfrm>
            <a:off x="4593425" y="1973700"/>
            <a:ext cx="4398175" cy="349142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4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30" name="Google Shape;1330;p144"/>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31" name="Google Shape;1331;p144"/>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32" name="Google Shape;1332;p144"/>
          <p:cNvPicPr preferRelativeResize="0"/>
          <p:nvPr/>
        </p:nvPicPr>
        <p:blipFill>
          <a:blip r:embed="rId4">
            <a:alphaModFix/>
          </a:blip>
          <a:stretch>
            <a:fillRect/>
          </a:stretch>
        </p:blipFill>
        <p:spPr>
          <a:xfrm>
            <a:off x="4593425" y="1973700"/>
            <a:ext cx="4398175" cy="349642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4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38" name="Google Shape;1338;p145"/>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39" name="Google Shape;1339;p145"/>
          <p:cNvPicPr preferRelativeResize="0"/>
          <p:nvPr/>
        </p:nvPicPr>
        <p:blipFill>
          <a:blip r:embed="rId3">
            <a:alphaModFix/>
          </a:blip>
          <a:stretch>
            <a:fillRect/>
          </a:stretch>
        </p:blipFill>
        <p:spPr>
          <a:xfrm>
            <a:off x="421475" y="2762363"/>
            <a:ext cx="4019550" cy="2371725"/>
          </a:xfrm>
          <a:prstGeom prst="rect">
            <a:avLst/>
          </a:prstGeom>
          <a:noFill/>
          <a:ln>
            <a:noFill/>
          </a:ln>
        </p:spPr>
      </p:pic>
      <p:pic>
        <p:nvPicPr>
          <p:cNvPr id="1340" name="Google Shape;1340;p145"/>
          <p:cNvPicPr preferRelativeResize="0"/>
          <p:nvPr/>
        </p:nvPicPr>
        <p:blipFill>
          <a:blip r:embed="rId4">
            <a:alphaModFix/>
          </a:blip>
          <a:stretch>
            <a:fillRect/>
          </a:stretch>
        </p:blipFill>
        <p:spPr>
          <a:xfrm>
            <a:off x="4593425" y="1973700"/>
            <a:ext cx="4398175" cy="3496421"/>
          </a:xfrm>
          <a:prstGeom prst="rect">
            <a:avLst/>
          </a:prstGeom>
          <a:noFill/>
          <a:ln>
            <a:noFill/>
          </a:ln>
        </p:spPr>
      </p:pic>
      <p:sp>
        <p:nvSpPr>
          <p:cNvPr id="1341" name="Google Shape;1341;p145"/>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The shortest path from A to G is: </a:t>
            </a:r>
            <a:endParaRPr sz="24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24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A -&gt; C -&gt; F -&gt; G</a:t>
            </a:r>
            <a:endParaRPr i="1"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4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47" name="Google Shape;1347;p146"/>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48" name="Google Shape;1348;p146"/>
          <p:cNvPicPr preferRelativeResize="0"/>
          <p:nvPr/>
        </p:nvPicPr>
        <p:blipFill>
          <a:blip r:embed="rId3">
            <a:alphaModFix/>
          </a:blip>
          <a:stretch>
            <a:fillRect/>
          </a:stretch>
        </p:blipFill>
        <p:spPr>
          <a:xfrm>
            <a:off x="4496825" y="2022887"/>
            <a:ext cx="4225700" cy="3850692"/>
          </a:xfrm>
          <a:prstGeom prst="rect">
            <a:avLst/>
          </a:prstGeom>
          <a:noFill/>
          <a:ln>
            <a:noFill/>
          </a:ln>
        </p:spPr>
      </p:pic>
      <p:sp>
        <p:nvSpPr>
          <p:cNvPr id="1349" name="Google Shape;1349;p146"/>
          <p:cNvSpPr/>
          <p:nvPr/>
        </p:nvSpPr>
        <p:spPr>
          <a:xfrm>
            <a:off x="-25" y="6002475"/>
            <a:ext cx="9144000" cy="85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Find the shortest path from A to every other vertex</a:t>
            </a:r>
            <a:endParaRPr i="1" sz="1800">
              <a:solidFill>
                <a:srgbClr val="FFFFFF"/>
              </a:solidFill>
              <a:latin typeface="Roboto Condensed Light"/>
              <a:ea typeface="Roboto Condensed Light"/>
              <a:cs typeface="Roboto Condensed Light"/>
              <a:sym typeface="Roboto Condensed Light"/>
            </a:endParaRPr>
          </a:p>
        </p:txBody>
      </p:sp>
      <p:pic>
        <p:nvPicPr>
          <p:cNvPr id="1350" name="Google Shape;1350;p146"/>
          <p:cNvPicPr preferRelativeResize="0"/>
          <p:nvPr/>
        </p:nvPicPr>
        <p:blipFill>
          <a:blip r:embed="rId4">
            <a:alphaModFix/>
          </a:blip>
          <a:stretch>
            <a:fillRect/>
          </a:stretch>
        </p:blipFill>
        <p:spPr>
          <a:xfrm>
            <a:off x="290400" y="2309938"/>
            <a:ext cx="4038600" cy="327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pic>
        <p:nvPicPr>
          <p:cNvPr id="143" name="Google Shape;143;p21"/>
          <p:cNvPicPr preferRelativeResize="0"/>
          <p:nvPr/>
        </p:nvPicPr>
        <p:blipFill>
          <a:blip r:embed="rId3">
            <a:alphaModFix/>
          </a:blip>
          <a:stretch>
            <a:fillRect/>
          </a:stretch>
        </p:blipFill>
        <p:spPr>
          <a:xfrm>
            <a:off x="204575" y="1805200"/>
            <a:ext cx="5988925" cy="3465950"/>
          </a:xfrm>
          <a:prstGeom prst="rect">
            <a:avLst/>
          </a:prstGeom>
          <a:noFill/>
          <a:ln>
            <a:noFill/>
          </a:ln>
        </p:spPr>
      </p:pic>
      <p:sp>
        <p:nvSpPr>
          <p:cNvPr id="144" name="Google Shape;144;p21"/>
          <p:cNvSpPr/>
          <p:nvPr/>
        </p:nvSpPr>
        <p:spPr>
          <a:xfrm>
            <a:off x="5961075" y="0"/>
            <a:ext cx="31830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81000" lvl="0" marL="457200" rtl="0" algn="l">
              <a:spcBef>
                <a:spcPts val="0"/>
              </a:spcBef>
              <a:spcAft>
                <a:spcPts val="0"/>
              </a:spcAft>
              <a:buClr>
                <a:srgbClr val="FFFFFF"/>
              </a:buClr>
              <a:buSzPts val="2400"/>
              <a:buFont typeface="Roboto Condensed Light"/>
              <a:buChar char="➔"/>
            </a:pPr>
            <a:r>
              <a:rPr lang="en" sz="2400">
                <a:solidFill>
                  <a:srgbClr val="FFFFFF"/>
                </a:solidFill>
                <a:latin typeface="Roboto Condensed Light"/>
                <a:ea typeface="Roboto Condensed Light"/>
                <a:cs typeface="Roboto Condensed Light"/>
                <a:sym typeface="Roboto Condensed Light"/>
              </a:rPr>
              <a:t>This means is very hard to process by a computer.</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Sound signals are a non discrete and continuous function.</a:t>
            </a:r>
            <a:endParaRPr sz="2400">
              <a:latin typeface="Roboto Condensed Light"/>
              <a:ea typeface="Roboto Condensed Light"/>
              <a:cs typeface="Roboto Condensed Light"/>
              <a:sym typeface="Roboto Condensed 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4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56" name="Google Shape;1356;p147"/>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Dijkstra Algorithm</a:t>
            </a:r>
            <a:endParaRPr/>
          </a:p>
        </p:txBody>
      </p:sp>
      <p:pic>
        <p:nvPicPr>
          <p:cNvPr id="1357" name="Google Shape;1357;p147"/>
          <p:cNvPicPr preferRelativeResize="0"/>
          <p:nvPr/>
        </p:nvPicPr>
        <p:blipFill>
          <a:blip r:embed="rId3">
            <a:alphaModFix/>
          </a:blip>
          <a:stretch>
            <a:fillRect/>
          </a:stretch>
        </p:blipFill>
        <p:spPr>
          <a:xfrm>
            <a:off x="249000" y="2323738"/>
            <a:ext cx="4038600" cy="3276600"/>
          </a:xfrm>
          <a:prstGeom prst="rect">
            <a:avLst/>
          </a:prstGeom>
          <a:noFill/>
          <a:ln>
            <a:noFill/>
          </a:ln>
        </p:spPr>
      </p:pic>
      <p:pic>
        <p:nvPicPr>
          <p:cNvPr id="1358" name="Google Shape;1358;p147"/>
          <p:cNvPicPr preferRelativeResize="0"/>
          <p:nvPr/>
        </p:nvPicPr>
        <p:blipFill>
          <a:blip r:embed="rId4">
            <a:alphaModFix/>
          </a:blip>
          <a:stretch>
            <a:fillRect/>
          </a:stretch>
        </p:blipFill>
        <p:spPr>
          <a:xfrm>
            <a:off x="4384800" y="2482138"/>
            <a:ext cx="4510200" cy="295981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4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64" name="Google Shape;1364;p148"/>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largest sum</a:t>
            </a:r>
            <a:endParaRPr/>
          </a:p>
        </p:txBody>
      </p:sp>
      <p:sp>
        <p:nvSpPr>
          <p:cNvPr id="1365" name="Google Shape;1365;p148"/>
          <p:cNvSpPr/>
          <p:nvPr/>
        </p:nvSpPr>
        <p:spPr>
          <a:xfrm>
            <a:off x="4262700" y="20979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7</a:t>
            </a:r>
            <a:endParaRPr b="1" sz="1800"/>
          </a:p>
        </p:txBody>
      </p:sp>
      <p:sp>
        <p:nvSpPr>
          <p:cNvPr id="1366" name="Google Shape;1366;p148"/>
          <p:cNvSpPr/>
          <p:nvPr/>
        </p:nvSpPr>
        <p:spPr>
          <a:xfrm>
            <a:off x="2492175" y="33664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1367" name="Google Shape;1367;p148"/>
          <p:cNvSpPr/>
          <p:nvPr/>
        </p:nvSpPr>
        <p:spPr>
          <a:xfrm>
            <a:off x="6181150" y="33664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12</a:t>
            </a:r>
            <a:endParaRPr b="1" sz="1800"/>
          </a:p>
        </p:txBody>
      </p:sp>
      <p:sp>
        <p:nvSpPr>
          <p:cNvPr id="1368" name="Google Shape;1368;p148"/>
          <p:cNvSpPr/>
          <p:nvPr/>
        </p:nvSpPr>
        <p:spPr>
          <a:xfrm>
            <a:off x="1246075" y="487700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99</a:t>
            </a:r>
            <a:endParaRPr b="1" sz="1800"/>
          </a:p>
        </p:txBody>
      </p:sp>
      <p:sp>
        <p:nvSpPr>
          <p:cNvPr id="1369" name="Google Shape;1369;p148"/>
          <p:cNvSpPr/>
          <p:nvPr/>
        </p:nvSpPr>
        <p:spPr>
          <a:xfrm>
            <a:off x="3523100" y="487700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8</a:t>
            </a:r>
            <a:endParaRPr b="1" sz="1800"/>
          </a:p>
        </p:txBody>
      </p:sp>
      <p:sp>
        <p:nvSpPr>
          <p:cNvPr id="1370" name="Google Shape;1370;p148"/>
          <p:cNvSpPr/>
          <p:nvPr/>
        </p:nvSpPr>
        <p:spPr>
          <a:xfrm>
            <a:off x="4953000" y="487700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5</a:t>
            </a:r>
            <a:endParaRPr b="1" sz="1800"/>
          </a:p>
        </p:txBody>
      </p:sp>
      <p:sp>
        <p:nvSpPr>
          <p:cNvPr id="1371" name="Google Shape;1371;p148"/>
          <p:cNvSpPr/>
          <p:nvPr/>
        </p:nvSpPr>
        <p:spPr>
          <a:xfrm>
            <a:off x="7310700" y="487700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6</a:t>
            </a:r>
            <a:endParaRPr b="1" sz="1800"/>
          </a:p>
        </p:txBody>
      </p:sp>
      <p:cxnSp>
        <p:nvCxnSpPr>
          <p:cNvPr id="1372" name="Google Shape;1372;p148"/>
          <p:cNvCxnSpPr>
            <a:stCxn id="1365" idx="3"/>
            <a:endCxn id="1366" idx="7"/>
          </p:cNvCxnSpPr>
          <p:nvPr/>
        </p:nvCxnSpPr>
        <p:spPr>
          <a:xfrm flipH="1">
            <a:off x="3020092" y="2614435"/>
            <a:ext cx="1333200" cy="840600"/>
          </a:xfrm>
          <a:prstGeom prst="straightConnector1">
            <a:avLst/>
          </a:prstGeom>
          <a:noFill/>
          <a:ln cap="flat" cmpd="sng" w="19050">
            <a:solidFill>
              <a:srgbClr val="666666"/>
            </a:solidFill>
            <a:prstDash val="solid"/>
            <a:round/>
            <a:headEnd len="med" w="med" type="none"/>
            <a:tailEnd len="med" w="med" type="none"/>
          </a:ln>
        </p:spPr>
      </p:cxnSp>
      <p:cxnSp>
        <p:nvCxnSpPr>
          <p:cNvPr id="1373" name="Google Shape;1373;p148"/>
          <p:cNvCxnSpPr>
            <a:stCxn id="1365" idx="5"/>
            <a:endCxn id="1367" idx="1"/>
          </p:cNvCxnSpPr>
          <p:nvPr/>
        </p:nvCxnSpPr>
        <p:spPr>
          <a:xfrm>
            <a:off x="4790708" y="2614435"/>
            <a:ext cx="1481100" cy="840600"/>
          </a:xfrm>
          <a:prstGeom prst="straightConnector1">
            <a:avLst/>
          </a:prstGeom>
          <a:noFill/>
          <a:ln cap="flat" cmpd="sng" w="19050">
            <a:solidFill>
              <a:srgbClr val="666666"/>
            </a:solidFill>
            <a:prstDash val="solid"/>
            <a:round/>
            <a:headEnd len="med" w="med" type="none"/>
            <a:tailEnd len="med" w="med" type="none"/>
          </a:ln>
        </p:spPr>
      </p:cxnSp>
      <p:cxnSp>
        <p:nvCxnSpPr>
          <p:cNvPr id="1374" name="Google Shape;1374;p148"/>
          <p:cNvCxnSpPr>
            <a:stCxn id="1366" idx="3"/>
            <a:endCxn id="1368" idx="0"/>
          </p:cNvCxnSpPr>
          <p:nvPr/>
        </p:nvCxnSpPr>
        <p:spPr>
          <a:xfrm flipH="1">
            <a:off x="1555267" y="3882935"/>
            <a:ext cx="1027500" cy="994200"/>
          </a:xfrm>
          <a:prstGeom prst="straightConnector1">
            <a:avLst/>
          </a:prstGeom>
          <a:noFill/>
          <a:ln cap="flat" cmpd="sng" w="19050">
            <a:solidFill>
              <a:srgbClr val="666666"/>
            </a:solidFill>
            <a:prstDash val="solid"/>
            <a:round/>
            <a:headEnd len="med" w="med" type="none"/>
            <a:tailEnd len="med" w="med" type="none"/>
          </a:ln>
        </p:spPr>
      </p:cxnSp>
      <p:cxnSp>
        <p:nvCxnSpPr>
          <p:cNvPr id="1375" name="Google Shape;1375;p148"/>
          <p:cNvCxnSpPr>
            <a:stCxn id="1366" idx="5"/>
            <a:endCxn id="1369" idx="0"/>
          </p:cNvCxnSpPr>
          <p:nvPr/>
        </p:nvCxnSpPr>
        <p:spPr>
          <a:xfrm>
            <a:off x="3020183" y="3882935"/>
            <a:ext cx="812100" cy="994200"/>
          </a:xfrm>
          <a:prstGeom prst="straightConnector1">
            <a:avLst/>
          </a:prstGeom>
          <a:noFill/>
          <a:ln cap="flat" cmpd="sng" w="19050">
            <a:solidFill>
              <a:srgbClr val="666666"/>
            </a:solidFill>
            <a:prstDash val="solid"/>
            <a:round/>
            <a:headEnd len="med" w="med" type="none"/>
            <a:tailEnd len="med" w="med" type="none"/>
          </a:ln>
        </p:spPr>
      </p:cxnSp>
      <p:cxnSp>
        <p:nvCxnSpPr>
          <p:cNvPr id="1376" name="Google Shape;1376;p148"/>
          <p:cNvCxnSpPr>
            <a:stCxn id="1367" idx="3"/>
            <a:endCxn id="1370" idx="0"/>
          </p:cNvCxnSpPr>
          <p:nvPr/>
        </p:nvCxnSpPr>
        <p:spPr>
          <a:xfrm flipH="1">
            <a:off x="5262242" y="3882935"/>
            <a:ext cx="1009500" cy="994200"/>
          </a:xfrm>
          <a:prstGeom prst="straightConnector1">
            <a:avLst/>
          </a:prstGeom>
          <a:noFill/>
          <a:ln cap="flat" cmpd="sng" w="19050">
            <a:solidFill>
              <a:srgbClr val="666666"/>
            </a:solidFill>
            <a:prstDash val="solid"/>
            <a:round/>
            <a:headEnd len="med" w="med" type="none"/>
            <a:tailEnd len="med" w="med" type="none"/>
          </a:ln>
        </p:spPr>
      </p:cxnSp>
      <p:cxnSp>
        <p:nvCxnSpPr>
          <p:cNvPr id="1377" name="Google Shape;1377;p148"/>
          <p:cNvCxnSpPr>
            <a:stCxn id="1367" idx="5"/>
            <a:endCxn id="1371" idx="0"/>
          </p:cNvCxnSpPr>
          <p:nvPr/>
        </p:nvCxnSpPr>
        <p:spPr>
          <a:xfrm>
            <a:off x="6709158" y="3882935"/>
            <a:ext cx="910800" cy="9942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4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383" name="Google Shape;1383;p149"/>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largest sum</a:t>
            </a:r>
            <a:endParaRPr/>
          </a:p>
        </p:txBody>
      </p:sp>
      <p:sp>
        <p:nvSpPr>
          <p:cNvPr id="1384" name="Google Shape;1384;p149"/>
          <p:cNvSpPr/>
          <p:nvPr/>
        </p:nvSpPr>
        <p:spPr>
          <a:xfrm>
            <a:off x="4038550" y="2511900"/>
            <a:ext cx="618600" cy="605100"/>
          </a:xfrm>
          <a:prstGeom prst="ellipse">
            <a:avLst/>
          </a:prstGeom>
          <a:solidFill>
            <a:srgbClr val="FF9900"/>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7</a:t>
            </a:r>
            <a:endParaRPr b="1" sz="1800"/>
          </a:p>
        </p:txBody>
      </p:sp>
      <p:sp>
        <p:nvSpPr>
          <p:cNvPr id="1385" name="Google Shape;1385;p149"/>
          <p:cNvSpPr/>
          <p:nvPr/>
        </p:nvSpPr>
        <p:spPr>
          <a:xfrm>
            <a:off x="2268025" y="378040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1386" name="Google Shape;1386;p149"/>
          <p:cNvSpPr/>
          <p:nvPr/>
        </p:nvSpPr>
        <p:spPr>
          <a:xfrm>
            <a:off x="5957000" y="3780400"/>
            <a:ext cx="618600" cy="605100"/>
          </a:xfrm>
          <a:prstGeom prst="ellipse">
            <a:avLst/>
          </a:prstGeom>
          <a:solidFill>
            <a:srgbClr val="FF9900"/>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12</a:t>
            </a:r>
            <a:endParaRPr b="1" sz="1800"/>
          </a:p>
        </p:txBody>
      </p:sp>
      <p:sp>
        <p:nvSpPr>
          <p:cNvPr id="1387" name="Google Shape;1387;p149"/>
          <p:cNvSpPr/>
          <p:nvPr/>
        </p:nvSpPr>
        <p:spPr>
          <a:xfrm>
            <a:off x="1021925" y="52909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99</a:t>
            </a:r>
            <a:endParaRPr b="1" sz="1800"/>
          </a:p>
        </p:txBody>
      </p:sp>
      <p:sp>
        <p:nvSpPr>
          <p:cNvPr id="1388" name="Google Shape;1388;p149"/>
          <p:cNvSpPr/>
          <p:nvPr/>
        </p:nvSpPr>
        <p:spPr>
          <a:xfrm>
            <a:off x="3298950" y="52909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8</a:t>
            </a:r>
            <a:endParaRPr b="1" sz="1800"/>
          </a:p>
        </p:txBody>
      </p:sp>
      <p:sp>
        <p:nvSpPr>
          <p:cNvPr id="1389" name="Google Shape;1389;p149"/>
          <p:cNvSpPr/>
          <p:nvPr/>
        </p:nvSpPr>
        <p:spPr>
          <a:xfrm>
            <a:off x="4728850" y="5290950"/>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5</a:t>
            </a:r>
            <a:endParaRPr b="1" sz="1800"/>
          </a:p>
        </p:txBody>
      </p:sp>
      <p:sp>
        <p:nvSpPr>
          <p:cNvPr id="1390" name="Google Shape;1390;p149"/>
          <p:cNvSpPr/>
          <p:nvPr/>
        </p:nvSpPr>
        <p:spPr>
          <a:xfrm>
            <a:off x="7086550" y="5290950"/>
            <a:ext cx="618600" cy="605100"/>
          </a:xfrm>
          <a:prstGeom prst="ellipse">
            <a:avLst/>
          </a:prstGeom>
          <a:solidFill>
            <a:srgbClr val="FF9900"/>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6</a:t>
            </a:r>
            <a:endParaRPr b="1" sz="1800"/>
          </a:p>
        </p:txBody>
      </p:sp>
      <p:cxnSp>
        <p:nvCxnSpPr>
          <p:cNvPr id="1391" name="Google Shape;1391;p149"/>
          <p:cNvCxnSpPr>
            <a:stCxn id="1384" idx="3"/>
            <a:endCxn id="1385" idx="7"/>
          </p:cNvCxnSpPr>
          <p:nvPr/>
        </p:nvCxnSpPr>
        <p:spPr>
          <a:xfrm flipH="1">
            <a:off x="2795942" y="3028385"/>
            <a:ext cx="1333200" cy="840600"/>
          </a:xfrm>
          <a:prstGeom prst="straightConnector1">
            <a:avLst/>
          </a:prstGeom>
          <a:noFill/>
          <a:ln cap="flat" cmpd="sng" w="19050">
            <a:solidFill>
              <a:srgbClr val="666666"/>
            </a:solidFill>
            <a:prstDash val="solid"/>
            <a:round/>
            <a:headEnd len="med" w="med" type="none"/>
            <a:tailEnd len="med" w="med" type="none"/>
          </a:ln>
        </p:spPr>
      </p:cxnSp>
      <p:cxnSp>
        <p:nvCxnSpPr>
          <p:cNvPr id="1392" name="Google Shape;1392;p149"/>
          <p:cNvCxnSpPr>
            <a:stCxn id="1384" idx="5"/>
            <a:endCxn id="1386" idx="1"/>
          </p:cNvCxnSpPr>
          <p:nvPr/>
        </p:nvCxnSpPr>
        <p:spPr>
          <a:xfrm>
            <a:off x="4566558" y="3028385"/>
            <a:ext cx="1481100" cy="840600"/>
          </a:xfrm>
          <a:prstGeom prst="straightConnector1">
            <a:avLst/>
          </a:prstGeom>
          <a:noFill/>
          <a:ln cap="flat" cmpd="sng" w="19050">
            <a:solidFill>
              <a:srgbClr val="666666"/>
            </a:solidFill>
            <a:prstDash val="solid"/>
            <a:round/>
            <a:headEnd len="med" w="med" type="none"/>
            <a:tailEnd len="med" w="med" type="none"/>
          </a:ln>
        </p:spPr>
      </p:cxnSp>
      <p:cxnSp>
        <p:nvCxnSpPr>
          <p:cNvPr id="1393" name="Google Shape;1393;p149"/>
          <p:cNvCxnSpPr>
            <a:stCxn id="1385" idx="3"/>
            <a:endCxn id="1387" idx="0"/>
          </p:cNvCxnSpPr>
          <p:nvPr/>
        </p:nvCxnSpPr>
        <p:spPr>
          <a:xfrm flipH="1">
            <a:off x="1331117" y="4296885"/>
            <a:ext cx="1027500" cy="994200"/>
          </a:xfrm>
          <a:prstGeom prst="straightConnector1">
            <a:avLst/>
          </a:prstGeom>
          <a:noFill/>
          <a:ln cap="flat" cmpd="sng" w="19050">
            <a:solidFill>
              <a:srgbClr val="666666"/>
            </a:solidFill>
            <a:prstDash val="solid"/>
            <a:round/>
            <a:headEnd len="med" w="med" type="none"/>
            <a:tailEnd len="med" w="med" type="none"/>
          </a:ln>
        </p:spPr>
      </p:cxnSp>
      <p:cxnSp>
        <p:nvCxnSpPr>
          <p:cNvPr id="1394" name="Google Shape;1394;p149"/>
          <p:cNvCxnSpPr>
            <a:stCxn id="1385" idx="5"/>
            <a:endCxn id="1388" idx="0"/>
          </p:cNvCxnSpPr>
          <p:nvPr/>
        </p:nvCxnSpPr>
        <p:spPr>
          <a:xfrm>
            <a:off x="2796033" y="4296885"/>
            <a:ext cx="812100" cy="994200"/>
          </a:xfrm>
          <a:prstGeom prst="straightConnector1">
            <a:avLst/>
          </a:prstGeom>
          <a:noFill/>
          <a:ln cap="flat" cmpd="sng" w="19050">
            <a:solidFill>
              <a:srgbClr val="666666"/>
            </a:solidFill>
            <a:prstDash val="solid"/>
            <a:round/>
            <a:headEnd len="med" w="med" type="none"/>
            <a:tailEnd len="med" w="med" type="none"/>
          </a:ln>
        </p:spPr>
      </p:cxnSp>
      <p:cxnSp>
        <p:nvCxnSpPr>
          <p:cNvPr id="1395" name="Google Shape;1395;p149"/>
          <p:cNvCxnSpPr>
            <a:stCxn id="1386" idx="3"/>
            <a:endCxn id="1389" idx="0"/>
          </p:cNvCxnSpPr>
          <p:nvPr/>
        </p:nvCxnSpPr>
        <p:spPr>
          <a:xfrm flipH="1">
            <a:off x="5038092" y="4296885"/>
            <a:ext cx="1009500" cy="994200"/>
          </a:xfrm>
          <a:prstGeom prst="straightConnector1">
            <a:avLst/>
          </a:prstGeom>
          <a:noFill/>
          <a:ln cap="flat" cmpd="sng" w="19050">
            <a:solidFill>
              <a:srgbClr val="666666"/>
            </a:solidFill>
            <a:prstDash val="solid"/>
            <a:round/>
            <a:headEnd len="med" w="med" type="none"/>
            <a:tailEnd len="med" w="med" type="none"/>
          </a:ln>
        </p:spPr>
      </p:cxnSp>
      <p:cxnSp>
        <p:nvCxnSpPr>
          <p:cNvPr id="1396" name="Google Shape;1396;p149"/>
          <p:cNvCxnSpPr>
            <a:stCxn id="1386" idx="5"/>
            <a:endCxn id="1390" idx="0"/>
          </p:cNvCxnSpPr>
          <p:nvPr/>
        </p:nvCxnSpPr>
        <p:spPr>
          <a:xfrm>
            <a:off x="6485008" y="4296885"/>
            <a:ext cx="910800" cy="994200"/>
          </a:xfrm>
          <a:prstGeom prst="straightConnector1">
            <a:avLst/>
          </a:prstGeom>
          <a:noFill/>
          <a:ln cap="flat" cmpd="sng" w="19050">
            <a:solidFill>
              <a:srgbClr val="666666"/>
            </a:solidFill>
            <a:prstDash val="solid"/>
            <a:round/>
            <a:headEnd len="med" w="med" type="none"/>
            <a:tailEnd len="med" w="med" type="none"/>
          </a:ln>
        </p:spPr>
      </p:cxnSp>
      <p:sp>
        <p:nvSpPr>
          <p:cNvPr id="1397" name="Google Shape;1397;p149"/>
          <p:cNvSpPr/>
          <p:nvPr/>
        </p:nvSpPr>
        <p:spPr>
          <a:xfrm>
            <a:off x="5896075" y="2129871"/>
            <a:ext cx="2226000" cy="1220700"/>
          </a:xfrm>
          <a:prstGeom prst="wedgeRoundRectCallout">
            <a:avLst>
              <a:gd fmla="val -33339" name="adj1"/>
              <a:gd fmla="val 69552"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Condensed"/>
                <a:ea typeface="Roboto Condensed"/>
                <a:cs typeface="Roboto Condensed"/>
                <a:sym typeface="Roboto Condensed"/>
              </a:rPr>
              <a:t>Greedy will find this solution</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5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(Examples)</a:t>
            </a:r>
            <a:endParaRPr/>
          </a:p>
        </p:txBody>
      </p:sp>
      <p:sp>
        <p:nvSpPr>
          <p:cNvPr id="1403" name="Google Shape;1403;p150"/>
          <p:cNvSpPr txBox="1"/>
          <p:nvPr>
            <p:ph idx="1" type="body"/>
          </p:nvPr>
        </p:nvSpPr>
        <p:spPr>
          <a:xfrm>
            <a:off x="457200" y="1081200"/>
            <a:ext cx="8229600" cy="74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largest sum</a:t>
            </a:r>
            <a:endParaRPr/>
          </a:p>
        </p:txBody>
      </p:sp>
      <p:sp>
        <p:nvSpPr>
          <p:cNvPr id="1404" name="Google Shape;1404;p150"/>
          <p:cNvSpPr/>
          <p:nvPr/>
        </p:nvSpPr>
        <p:spPr>
          <a:xfrm>
            <a:off x="4512788" y="2498125"/>
            <a:ext cx="618600" cy="6051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7</a:t>
            </a:r>
            <a:endParaRPr b="1" sz="1800"/>
          </a:p>
        </p:txBody>
      </p:sp>
      <p:sp>
        <p:nvSpPr>
          <p:cNvPr id="1405" name="Google Shape;1405;p150"/>
          <p:cNvSpPr/>
          <p:nvPr/>
        </p:nvSpPr>
        <p:spPr>
          <a:xfrm>
            <a:off x="2742263" y="3766625"/>
            <a:ext cx="618600" cy="6051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1406" name="Google Shape;1406;p150"/>
          <p:cNvSpPr/>
          <p:nvPr/>
        </p:nvSpPr>
        <p:spPr>
          <a:xfrm>
            <a:off x="6431238" y="3766625"/>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12</a:t>
            </a:r>
            <a:endParaRPr b="1" sz="1800"/>
          </a:p>
        </p:txBody>
      </p:sp>
      <p:sp>
        <p:nvSpPr>
          <p:cNvPr id="1407" name="Google Shape;1407;p150"/>
          <p:cNvSpPr/>
          <p:nvPr/>
        </p:nvSpPr>
        <p:spPr>
          <a:xfrm>
            <a:off x="1496163" y="5277175"/>
            <a:ext cx="618600" cy="6051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99</a:t>
            </a:r>
            <a:endParaRPr b="1" sz="1800"/>
          </a:p>
        </p:txBody>
      </p:sp>
      <p:sp>
        <p:nvSpPr>
          <p:cNvPr id="1408" name="Google Shape;1408;p150"/>
          <p:cNvSpPr/>
          <p:nvPr/>
        </p:nvSpPr>
        <p:spPr>
          <a:xfrm>
            <a:off x="3773188" y="5277175"/>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8</a:t>
            </a:r>
            <a:endParaRPr b="1" sz="1800"/>
          </a:p>
        </p:txBody>
      </p:sp>
      <p:sp>
        <p:nvSpPr>
          <p:cNvPr id="1409" name="Google Shape;1409;p150"/>
          <p:cNvSpPr/>
          <p:nvPr/>
        </p:nvSpPr>
        <p:spPr>
          <a:xfrm>
            <a:off x="5203088" y="5277175"/>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5</a:t>
            </a:r>
            <a:endParaRPr b="1" sz="1800"/>
          </a:p>
        </p:txBody>
      </p:sp>
      <p:sp>
        <p:nvSpPr>
          <p:cNvPr id="1410" name="Google Shape;1410;p150"/>
          <p:cNvSpPr/>
          <p:nvPr/>
        </p:nvSpPr>
        <p:spPr>
          <a:xfrm>
            <a:off x="7560788" y="5277175"/>
            <a:ext cx="618600" cy="605100"/>
          </a:xfrm>
          <a:prstGeom prst="ellipse">
            <a:avLst/>
          </a:prstGeom>
          <a:solidFill>
            <a:srgbClr val="FFFFFF"/>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6</a:t>
            </a:r>
            <a:endParaRPr b="1" sz="1800"/>
          </a:p>
        </p:txBody>
      </p:sp>
      <p:cxnSp>
        <p:nvCxnSpPr>
          <p:cNvPr id="1411" name="Google Shape;1411;p150"/>
          <p:cNvCxnSpPr>
            <a:stCxn id="1404" idx="3"/>
            <a:endCxn id="1405" idx="7"/>
          </p:cNvCxnSpPr>
          <p:nvPr/>
        </p:nvCxnSpPr>
        <p:spPr>
          <a:xfrm flipH="1">
            <a:off x="3270179" y="3014610"/>
            <a:ext cx="1333200" cy="840600"/>
          </a:xfrm>
          <a:prstGeom prst="straightConnector1">
            <a:avLst/>
          </a:prstGeom>
          <a:noFill/>
          <a:ln cap="flat" cmpd="sng" w="19050">
            <a:solidFill>
              <a:srgbClr val="666666"/>
            </a:solidFill>
            <a:prstDash val="solid"/>
            <a:round/>
            <a:headEnd len="med" w="med" type="none"/>
            <a:tailEnd len="med" w="med" type="none"/>
          </a:ln>
        </p:spPr>
      </p:cxnSp>
      <p:cxnSp>
        <p:nvCxnSpPr>
          <p:cNvPr id="1412" name="Google Shape;1412;p150"/>
          <p:cNvCxnSpPr>
            <a:stCxn id="1404" idx="5"/>
            <a:endCxn id="1406" idx="1"/>
          </p:cNvCxnSpPr>
          <p:nvPr/>
        </p:nvCxnSpPr>
        <p:spPr>
          <a:xfrm>
            <a:off x="5040796" y="3014610"/>
            <a:ext cx="1481100" cy="840600"/>
          </a:xfrm>
          <a:prstGeom prst="straightConnector1">
            <a:avLst/>
          </a:prstGeom>
          <a:noFill/>
          <a:ln cap="flat" cmpd="sng" w="19050">
            <a:solidFill>
              <a:srgbClr val="666666"/>
            </a:solidFill>
            <a:prstDash val="solid"/>
            <a:round/>
            <a:headEnd len="med" w="med" type="none"/>
            <a:tailEnd len="med" w="med" type="none"/>
          </a:ln>
        </p:spPr>
      </p:cxnSp>
      <p:cxnSp>
        <p:nvCxnSpPr>
          <p:cNvPr id="1413" name="Google Shape;1413;p150"/>
          <p:cNvCxnSpPr>
            <a:stCxn id="1405" idx="3"/>
            <a:endCxn id="1407" idx="0"/>
          </p:cNvCxnSpPr>
          <p:nvPr/>
        </p:nvCxnSpPr>
        <p:spPr>
          <a:xfrm flipH="1">
            <a:off x="1805354" y="4283110"/>
            <a:ext cx="1027500" cy="994200"/>
          </a:xfrm>
          <a:prstGeom prst="straightConnector1">
            <a:avLst/>
          </a:prstGeom>
          <a:noFill/>
          <a:ln cap="flat" cmpd="sng" w="19050">
            <a:solidFill>
              <a:srgbClr val="666666"/>
            </a:solidFill>
            <a:prstDash val="solid"/>
            <a:round/>
            <a:headEnd len="med" w="med" type="none"/>
            <a:tailEnd len="med" w="med" type="none"/>
          </a:ln>
        </p:spPr>
      </p:cxnSp>
      <p:cxnSp>
        <p:nvCxnSpPr>
          <p:cNvPr id="1414" name="Google Shape;1414;p150"/>
          <p:cNvCxnSpPr>
            <a:stCxn id="1405" idx="5"/>
            <a:endCxn id="1408" idx="0"/>
          </p:cNvCxnSpPr>
          <p:nvPr/>
        </p:nvCxnSpPr>
        <p:spPr>
          <a:xfrm>
            <a:off x="3270271" y="4283110"/>
            <a:ext cx="812100" cy="994200"/>
          </a:xfrm>
          <a:prstGeom prst="straightConnector1">
            <a:avLst/>
          </a:prstGeom>
          <a:noFill/>
          <a:ln cap="flat" cmpd="sng" w="19050">
            <a:solidFill>
              <a:srgbClr val="666666"/>
            </a:solidFill>
            <a:prstDash val="solid"/>
            <a:round/>
            <a:headEnd len="med" w="med" type="none"/>
            <a:tailEnd len="med" w="med" type="none"/>
          </a:ln>
        </p:spPr>
      </p:cxnSp>
      <p:cxnSp>
        <p:nvCxnSpPr>
          <p:cNvPr id="1415" name="Google Shape;1415;p150"/>
          <p:cNvCxnSpPr>
            <a:stCxn id="1406" idx="3"/>
            <a:endCxn id="1409" idx="0"/>
          </p:cNvCxnSpPr>
          <p:nvPr/>
        </p:nvCxnSpPr>
        <p:spPr>
          <a:xfrm flipH="1">
            <a:off x="5512329" y="4283110"/>
            <a:ext cx="1009500" cy="994200"/>
          </a:xfrm>
          <a:prstGeom prst="straightConnector1">
            <a:avLst/>
          </a:prstGeom>
          <a:noFill/>
          <a:ln cap="flat" cmpd="sng" w="19050">
            <a:solidFill>
              <a:srgbClr val="666666"/>
            </a:solidFill>
            <a:prstDash val="solid"/>
            <a:round/>
            <a:headEnd len="med" w="med" type="none"/>
            <a:tailEnd len="med" w="med" type="none"/>
          </a:ln>
        </p:spPr>
      </p:cxnSp>
      <p:cxnSp>
        <p:nvCxnSpPr>
          <p:cNvPr id="1416" name="Google Shape;1416;p150"/>
          <p:cNvCxnSpPr>
            <a:stCxn id="1406" idx="5"/>
            <a:endCxn id="1410" idx="0"/>
          </p:cNvCxnSpPr>
          <p:nvPr/>
        </p:nvCxnSpPr>
        <p:spPr>
          <a:xfrm>
            <a:off x="6959246" y="4283110"/>
            <a:ext cx="910800" cy="994200"/>
          </a:xfrm>
          <a:prstGeom prst="straightConnector1">
            <a:avLst/>
          </a:prstGeom>
          <a:noFill/>
          <a:ln cap="flat" cmpd="sng" w="19050">
            <a:solidFill>
              <a:srgbClr val="666666"/>
            </a:solidFill>
            <a:prstDash val="solid"/>
            <a:round/>
            <a:headEnd len="med" w="med" type="none"/>
            <a:tailEnd len="med" w="med" type="none"/>
          </a:ln>
        </p:spPr>
      </p:cxnSp>
      <p:sp>
        <p:nvSpPr>
          <p:cNvPr id="1417" name="Google Shape;1417;p150"/>
          <p:cNvSpPr/>
          <p:nvPr/>
        </p:nvSpPr>
        <p:spPr>
          <a:xfrm>
            <a:off x="6661663" y="436546"/>
            <a:ext cx="2226000" cy="1220700"/>
          </a:xfrm>
          <a:prstGeom prst="wedgeRoundRectCallout">
            <a:avLst>
              <a:gd fmla="val 24830" name="adj1"/>
              <a:gd fmla="val 77665"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Condensed"/>
                <a:ea typeface="Roboto Condensed"/>
                <a:cs typeface="Roboto Condensed"/>
                <a:sym typeface="Roboto Condensed"/>
              </a:rPr>
              <a:t>But this is the best solution...</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a:t>
            </a:r>
            <a:r>
              <a:rPr lang="en"/>
              <a:t> (Example)</a:t>
            </a:r>
            <a:endParaRPr/>
          </a:p>
        </p:txBody>
      </p:sp>
      <p:sp>
        <p:nvSpPr>
          <p:cNvPr id="1423" name="Google Shape;1423;p151"/>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 Algorithm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1424" name="Google Shape;1424;p151"/>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CASE</a:t>
            </a:r>
            <a:endParaRPr b="1" sz="1800">
              <a:solidFill>
                <a:srgbClr val="FFFFFF"/>
              </a:solidFill>
              <a:latin typeface="Roboto Condensed"/>
              <a:ea typeface="Roboto Condensed"/>
              <a:cs typeface="Roboto Condensed"/>
              <a:sym typeface="Roboto Condensed"/>
            </a:endParaRPr>
          </a:p>
        </p:txBody>
      </p:sp>
      <p:sp>
        <p:nvSpPr>
          <p:cNvPr id="1425" name="Google Shape;1425;p151"/>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426" name="Google Shape;1426;p151"/>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SOLUTION</a:t>
            </a:r>
            <a:endParaRPr b="1" sz="1800">
              <a:solidFill>
                <a:srgbClr val="FFFFFF"/>
              </a:solidFill>
              <a:latin typeface="Roboto Condensed"/>
              <a:ea typeface="Roboto Condensed"/>
              <a:cs typeface="Roboto Condensed"/>
              <a:sym typeface="Roboto Condensed"/>
            </a:endParaRPr>
          </a:p>
        </p:txBody>
      </p:sp>
      <p:sp>
        <p:nvSpPr>
          <p:cNvPr id="1427" name="Google Shape;1427;p151"/>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81000" lvl="0" marL="914400" rtl="0" algn="l">
              <a:spcBef>
                <a:spcPts val="600"/>
              </a:spcBef>
              <a:spcAft>
                <a:spcPts val="0"/>
              </a:spcAft>
              <a:buClr>
                <a:schemeClr val="dk1"/>
              </a:buClr>
              <a:buSzPts val="2400"/>
              <a:buFont typeface="Roboto Condensed"/>
              <a:buAutoNum type="arabicPeriod"/>
            </a:pPr>
            <a:r>
              <a:rPr b="1" lang="en" sz="2400">
                <a:solidFill>
                  <a:schemeClr val="dk1"/>
                </a:solidFill>
                <a:latin typeface="Roboto Condensed"/>
                <a:ea typeface="Roboto Condensed"/>
                <a:cs typeface="Roboto Condensed"/>
                <a:sym typeface="Roboto Condensed"/>
              </a:rPr>
              <a:t>475 (100,50,25,10)</a:t>
            </a:r>
            <a:endParaRPr b="1"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279 (100,50,25,10,1)</a:t>
            </a:r>
            <a:endParaRPr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7 (1,3,4,5)</a:t>
            </a:r>
            <a:endParaRPr sz="2400">
              <a:solidFill>
                <a:schemeClr val="dk1"/>
              </a:solidFill>
              <a:latin typeface="Roboto Condensed"/>
              <a:ea typeface="Roboto Condensed"/>
              <a:cs typeface="Roboto Condensed"/>
              <a:sym typeface="Roboto Condensed"/>
            </a:endParaRPr>
          </a:p>
        </p:txBody>
      </p:sp>
      <p:pic>
        <p:nvPicPr>
          <p:cNvPr id="1428" name="Google Shape;1428;p151"/>
          <p:cNvPicPr preferRelativeResize="0"/>
          <p:nvPr/>
        </p:nvPicPr>
        <p:blipFill>
          <a:blip r:embed="rId3">
            <a:alphaModFix/>
          </a:blip>
          <a:stretch>
            <a:fillRect/>
          </a:stretch>
        </p:blipFill>
        <p:spPr>
          <a:xfrm>
            <a:off x="5512740" y="3016163"/>
            <a:ext cx="2589825" cy="2329725"/>
          </a:xfrm>
          <a:prstGeom prst="rect">
            <a:avLst/>
          </a:prstGeom>
          <a:noFill/>
          <a:ln>
            <a:noFill/>
          </a:ln>
        </p:spPr>
      </p:pic>
      <p:sp>
        <p:nvSpPr>
          <p:cNvPr id="1429" name="Google Shape;1429;p151"/>
          <p:cNvSpPr/>
          <p:nvPr/>
        </p:nvSpPr>
        <p:spPr>
          <a:xfrm>
            <a:off x="3698075" y="3215125"/>
            <a:ext cx="621000" cy="276000"/>
          </a:xfrm>
          <a:prstGeom prst="lef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a:t>
            </a:r>
            <a:endParaRPr/>
          </a:p>
        </p:txBody>
      </p:sp>
      <p:sp>
        <p:nvSpPr>
          <p:cNvPr id="1435" name="Google Shape;1435;p152"/>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 Algorithm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1436" name="Google Shape;1436;p152"/>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CASE</a:t>
            </a:r>
            <a:endParaRPr b="1" sz="1800">
              <a:solidFill>
                <a:srgbClr val="FFFFFF"/>
              </a:solidFill>
              <a:latin typeface="Roboto Condensed"/>
              <a:ea typeface="Roboto Condensed"/>
              <a:cs typeface="Roboto Condensed"/>
              <a:sym typeface="Roboto Condensed"/>
            </a:endParaRPr>
          </a:p>
        </p:txBody>
      </p:sp>
      <p:sp>
        <p:nvSpPr>
          <p:cNvPr id="1437" name="Google Shape;1437;p152"/>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438" name="Google Shape;1438;p152"/>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SOLUTION</a:t>
            </a:r>
            <a:endParaRPr b="1" sz="1800">
              <a:solidFill>
                <a:srgbClr val="FFFFFF"/>
              </a:solidFill>
              <a:latin typeface="Roboto Condensed"/>
              <a:ea typeface="Roboto Condensed"/>
              <a:cs typeface="Roboto Condensed"/>
              <a:sym typeface="Roboto Condensed"/>
            </a:endParaRPr>
          </a:p>
        </p:txBody>
      </p:sp>
      <p:sp>
        <p:nvSpPr>
          <p:cNvPr id="1439" name="Google Shape;1439;p152"/>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475 (100,50,25,10)</a:t>
            </a:r>
            <a:endParaRPr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b="1" lang="en" sz="2400">
                <a:solidFill>
                  <a:schemeClr val="dk1"/>
                </a:solidFill>
                <a:latin typeface="Roboto Condensed"/>
                <a:ea typeface="Roboto Condensed"/>
                <a:cs typeface="Roboto Condensed"/>
                <a:sym typeface="Roboto Condensed"/>
              </a:rPr>
              <a:t>279 (100,50,25,10,1)</a:t>
            </a:r>
            <a:endParaRPr b="1"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7 (1,3,4,5)</a:t>
            </a:r>
            <a:endParaRPr sz="2400">
              <a:solidFill>
                <a:schemeClr val="dk1"/>
              </a:solidFill>
              <a:latin typeface="Roboto Condensed"/>
              <a:ea typeface="Roboto Condensed"/>
              <a:cs typeface="Roboto Condensed"/>
              <a:sym typeface="Roboto Condensed"/>
            </a:endParaRPr>
          </a:p>
        </p:txBody>
      </p:sp>
      <p:sp>
        <p:nvSpPr>
          <p:cNvPr id="1440" name="Google Shape;1440;p152"/>
          <p:cNvSpPr/>
          <p:nvPr/>
        </p:nvSpPr>
        <p:spPr>
          <a:xfrm>
            <a:off x="3801875" y="4098250"/>
            <a:ext cx="621000" cy="276000"/>
          </a:xfrm>
          <a:prstGeom prst="lef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1" name="Google Shape;1441;p152"/>
          <p:cNvPicPr preferRelativeResize="0"/>
          <p:nvPr/>
        </p:nvPicPr>
        <p:blipFill>
          <a:blip r:embed="rId3">
            <a:alphaModFix/>
          </a:blip>
          <a:stretch>
            <a:fillRect/>
          </a:stretch>
        </p:blipFill>
        <p:spPr>
          <a:xfrm>
            <a:off x="5549487" y="2845613"/>
            <a:ext cx="2516325" cy="26708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 Algorithms (Example)</a:t>
            </a:r>
            <a:endParaRPr/>
          </a:p>
        </p:txBody>
      </p:sp>
      <p:sp>
        <p:nvSpPr>
          <p:cNvPr id="1447" name="Google Shape;1447;p153"/>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 Algorithm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1448" name="Google Shape;1448;p153"/>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CASE</a:t>
            </a:r>
            <a:endParaRPr b="1" sz="1800">
              <a:solidFill>
                <a:srgbClr val="FFFFFF"/>
              </a:solidFill>
              <a:latin typeface="Roboto Condensed"/>
              <a:ea typeface="Roboto Condensed"/>
              <a:cs typeface="Roboto Condensed"/>
              <a:sym typeface="Roboto Condensed"/>
            </a:endParaRPr>
          </a:p>
        </p:txBody>
      </p:sp>
      <p:sp>
        <p:nvSpPr>
          <p:cNvPr id="1449" name="Google Shape;1449;p153"/>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1450" name="Google Shape;1450;p153"/>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SOLUTION</a:t>
            </a:r>
            <a:endParaRPr b="1" sz="1800">
              <a:solidFill>
                <a:srgbClr val="FFFFFF"/>
              </a:solidFill>
              <a:latin typeface="Roboto Condensed"/>
              <a:ea typeface="Roboto Condensed"/>
              <a:cs typeface="Roboto Condensed"/>
              <a:sym typeface="Roboto Condensed"/>
            </a:endParaRPr>
          </a:p>
        </p:txBody>
      </p:sp>
      <p:sp>
        <p:nvSpPr>
          <p:cNvPr id="1451" name="Google Shape;1451;p153"/>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475 (100,50,25,10)</a:t>
            </a:r>
            <a:endParaRPr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lang="en" sz="2400">
                <a:solidFill>
                  <a:schemeClr val="dk1"/>
                </a:solidFill>
                <a:latin typeface="Roboto Condensed"/>
                <a:ea typeface="Roboto Condensed"/>
                <a:cs typeface="Roboto Condensed"/>
                <a:sym typeface="Roboto Condensed"/>
              </a:rPr>
              <a:t>279 (100,50,25,10,1)</a:t>
            </a:r>
            <a:endParaRPr sz="2400">
              <a:solidFill>
                <a:schemeClr val="dk1"/>
              </a:solidFill>
              <a:latin typeface="Roboto Condensed"/>
              <a:ea typeface="Roboto Condensed"/>
              <a:cs typeface="Roboto Condensed"/>
              <a:sym typeface="Roboto Condensed"/>
            </a:endParaRPr>
          </a:p>
          <a:p>
            <a:pPr indent="0" lvl="0" marL="18288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914400" rtl="0" algn="l">
              <a:spcBef>
                <a:spcPts val="600"/>
              </a:spcBef>
              <a:spcAft>
                <a:spcPts val="0"/>
              </a:spcAft>
              <a:buClr>
                <a:schemeClr val="dk1"/>
              </a:buClr>
              <a:buSzPts val="2400"/>
              <a:buFont typeface="Roboto Condensed"/>
              <a:buAutoNum type="arabicPeriod"/>
            </a:pPr>
            <a:r>
              <a:rPr b="1" lang="en" sz="2400">
                <a:solidFill>
                  <a:schemeClr val="dk1"/>
                </a:solidFill>
                <a:latin typeface="Roboto Condensed"/>
                <a:ea typeface="Roboto Condensed"/>
                <a:cs typeface="Roboto Condensed"/>
                <a:sym typeface="Roboto Condensed"/>
              </a:rPr>
              <a:t>7 (1,3,4,5)</a:t>
            </a:r>
            <a:endParaRPr b="1" sz="2400">
              <a:solidFill>
                <a:schemeClr val="dk1"/>
              </a:solidFill>
              <a:latin typeface="Roboto Condensed"/>
              <a:ea typeface="Roboto Condensed"/>
              <a:cs typeface="Roboto Condensed"/>
              <a:sym typeface="Roboto Condensed"/>
            </a:endParaRPr>
          </a:p>
        </p:txBody>
      </p:sp>
      <p:sp>
        <p:nvSpPr>
          <p:cNvPr id="1452" name="Google Shape;1452;p153"/>
          <p:cNvSpPr/>
          <p:nvPr/>
        </p:nvSpPr>
        <p:spPr>
          <a:xfrm>
            <a:off x="2477175" y="4967575"/>
            <a:ext cx="621000" cy="276000"/>
          </a:xfrm>
          <a:prstGeom prst="lef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3" name="Google Shape;1453;p153"/>
          <p:cNvPicPr preferRelativeResize="0"/>
          <p:nvPr/>
        </p:nvPicPr>
        <p:blipFill>
          <a:blip r:embed="rId3">
            <a:alphaModFix/>
          </a:blip>
          <a:stretch>
            <a:fillRect/>
          </a:stretch>
        </p:blipFill>
        <p:spPr>
          <a:xfrm>
            <a:off x="5314425" y="3115354"/>
            <a:ext cx="2986450" cy="2131350"/>
          </a:xfrm>
          <a:prstGeom prst="rect">
            <a:avLst/>
          </a:prstGeom>
          <a:noFill/>
          <a:ln>
            <a:noFill/>
          </a:ln>
        </p:spPr>
      </p:pic>
      <p:sp>
        <p:nvSpPr>
          <p:cNvPr id="1454" name="Google Shape;1454;p153"/>
          <p:cNvSpPr/>
          <p:nvPr/>
        </p:nvSpPr>
        <p:spPr>
          <a:xfrm>
            <a:off x="6622113" y="1486571"/>
            <a:ext cx="2226000" cy="1220700"/>
          </a:xfrm>
          <a:prstGeom prst="wedgeRoundRectCallout">
            <a:avLst>
              <a:gd fmla="val -23286" name="adj1"/>
              <a:gd fmla="val 88212" name="adj2"/>
              <a:gd fmla="val 0" name="adj3"/>
            </a:avLst>
          </a:prstGeom>
          <a:solidFill>
            <a:schemeClr val="lt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 this is the best solution...</a:t>
            </a:r>
            <a:endParaRPr b="1" sz="1800">
              <a:latin typeface="Roboto Condensed"/>
              <a:ea typeface="Roboto Condensed"/>
              <a:cs typeface="Roboto Condensed"/>
              <a:sym typeface="Roboto Condense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5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Greedy</a:t>
            </a:r>
            <a:r>
              <a:rPr lang="en"/>
              <a:t> Algorithms (Example)</a:t>
            </a:r>
            <a:endParaRPr/>
          </a:p>
        </p:txBody>
      </p:sp>
      <p:sp>
        <p:nvSpPr>
          <p:cNvPr id="1460" name="Google Shape;1460;p154"/>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Kruskal and Prim Minimum Spanning Tree</a:t>
            </a:r>
            <a:r>
              <a:rPr b="1" lang="en"/>
              <a:t>. </a:t>
            </a:r>
            <a:r>
              <a:rPr lang="en"/>
              <a:t>Both algorithms creates a Minimum Spanning Tree by picking edges one by one. The difference is the criterion for selecting the edge.</a:t>
            </a:r>
            <a:endParaRPr/>
          </a:p>
          <a:p>
            <a:pPr indent="-381000" lvl="1" marL="914400" rtl="0" algn="l">
              <a:spcBef>
                <a:spcPts val="0"/>
              </a:spcBef>
              <a:spcAft>
                <a:spcPts val="0"/>
              </a:spcAft>
              <a:buSzPts val="2400"/>
              <a:buChar char="◆"/>
            </a:pPr>
            <a:r>
              <a:rPr b="1" lang="en"/>
              <a:t>Huffman Coding</a:t>
            </a:r>
            <a:r>
              <a:rPr b="1" lang="en"/>
              <a:t>. </a:t>
            </a:r>
            <a:r>
              <a:rPr lang="en"/>
              <a:t>Is a loss-less compression technique (more on this later)</a:t>
            </a:r>
            <a:r>
              <a:rPr lang="en"/>
              <a:t>.</a:t>
            </a:r>
            <a:endParaRPr/>
          </a:p>
          <a:p>
            <a:pPr indent="-381000" lvl="1" marL="914400" rtl="0" algn="l">
              <a:spcBef>
                <a:spcPts val="0"/>
              </a:spcBef>
              <a:spcAft>
                <a:spcPts val="0"/>
              </a:spcAft>
              <a:buSzPts val="2400"/>
              <a:buChar char="◆"/>
            </a:pPr>
            <a:r>
              <a:rPr b="1" lang="en"/>
              <a:t>Traveling Salesman Problem. </a:t>
            </a:r>
            <a:r>
              <a:rPr lang="en"/>
              <a:t>Given a collection of cities, determine the minimum cost route, visiting each city exactly once and returning to the starting point.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64" name="Shape 1464"/>
        <p:cNvGrpSpPr/>
        <p:nvPr/>
      </p:nvGrpSpPr>
      <p:grpSpPr>
        <a:xfrm>
          <a:off x="0" y="0"/>
          <a:ext cx="0" cy="0"/>
          <a:chOff x="0" y="0"/>
          <a:chExt cx="0" cy="0"/>
        </a:xfrm>
      </p:grpSpPr>
      <p:sp>
        <p:nvSpPr>
          <p:cNvPr id="1465" name="Google Shape;1465;p15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Probabilistic</a:t>
            </a:r>
            <a:r>
              <a:rPr lang="en">
                <a:solidFill>
                  <a:srgbClr val="FFFFFF"/>
                </a:solidFill>
              </a:rPr>
              <a:t> Algorithms</a:t>
            </a:r>
            <a:endParaRPr>
              <a:solidFill>
                <a:srgbClr val="FFFFFF"/>
              </a:solidFill>
            </a:endParaRPr>
          </a:p>
        </p:txBody>
      </p:sp>
      <p:pic>
        <p:nvPicPr>
          <p:cNvPr id="1466" name="Google Shape;1466;p155"/>
          <p:cNvPicPr preferRelativeResize="0"/>
          <p:nvPr/>
        </p:nvPicPr>
        <p:blipFill>
          <a:blip r:embed="rId3">
            <a:alphaModFix/>
          </a:blip>
          <a:stretch>
            <a:fillRect/>
          </a:stretch>
        </p:blipFill>
        <p:spPr>
          <a:xfrm>
            <a:off x="4355875" y="1989050"/>
            <a:ext cx="4356826" cy="43568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5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a:t>
            </a:r>
            <a:r>
              <a:rPr lang="en"/>
              <a:t> Algorithms</a:t>
            </a:r>
            <a:endParaRPr/>
          </a:p>
        </p:txBody>
      </p:sp>
      <p:sp>
        <p:nvSpPr>
          <p:cNvPr id="1472" name="Google Shape;1472;p156"/>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Algorithms that uses random numbers to decide what to do next.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Finding the optimal solution requires too much time or resources.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Even with the same input, the algorithm behavior will vary on each execution. Running time and result may vary too.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pic>
        <p:nvPicPr>
          <p:cNvPr id="150" name="Google Shape;150;p22"/>
          <p:cNvPicPr preferRelativeResize="0"/>
          <p:nvPr/>
        </p:nvPicPr>
        <p:blipFill>
          <a:blip r:embed="rId3">
            <a:alphaModFix/>
          </a:blip>
          <a:stretch>
            <a:fillRect/>
          </a:stretch>
        </p:blipFill>
        <p:spPr>
          <a:xfrm>
            <a:off x="204575" y="1805200"/>
            <a:ext cx="5988925" cy="3465950"/>
          </a:xfrm>
          <a:prstGeom prst="rect">
            <a:avLst/>
          </a:prstGeom>
          <a:noFill/>
          <a:ln>
            <a:noFill/>
          </a:ln>
        </p:spPr>
      </p:pic>
      <p:sp>
        <p:nvSpPr>
          <p:cNvPr id="151" name="Google Shape;151;p22"/>
          <p:cNvSpPr/>
          <p:nvPr/>
        </p:nvSpPr>
        <p:spPr>
          <a:xfrm>
            <a:off x="5961075" y="0"/>
            <a:ext cx="31830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81000" lvl="0" marL="457200" rtl="0" algn="l">
              <a:spcBef>
                <a:spcPts val="0"/>
              </a:spcBef>
              <a:spcAft>
                <a:spcPts val="0"/>
              </a:spcAft>
              <a:buClr>
                <a:srgbClr val="FFFFFF"/>
              </a:buClr>
              <a:buSzPts val="2400"/>
              <a:buFont typeface="Roboto Condensed Light"/>
              <a:buChar char="➔"/>
            </a:pPr>
            <a:r>
              <a:rPr lang="en" sz="2400">
                <a:solidFill>
                  <a:srgbClr val="FFFFFF"/>
                </a:solidFill>
                <a:latin typeface="Roboto Condensed Light"/>
                <a:ea typeface="Roboto Condensed Light"/>
                <a:cs typeface="Roboto Condensed Light"/>
                <a:sym typeface="Roboto Condensed Light"/>
              </a:rPr>
              <a:t>Fourier analysis allows to divide this continuous function into a set of frequencies that can be processed by a computer.</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This means is very hard to process by a computer.</a:t>
            </a:r>
            <a:endParaRPr sz="2400">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Sound signals are a non discrete and continuous function.</a:t>
            </a:r>
            <a:endParaRPr sz="2400">
              <a:latin typeface="Roboto Condensed Light"/>
              <a:ea typeface="Roboto Condensed Light"/>
              <a:cs typeface="Roboto Condensed Light"/>
              <a:sym typeface="Roboto Condensed Ligh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5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 Algorithms</a:t>
            </a:r>
            <a:endParaRPr/>
          </a:p>
        </p:txBody>
      </p:sp>
      <p:sp>
        <p:nvSpPr>
          <p:cNvPr id="1478" name="Google Shape;1478;p157"/>
          <p:cNvSpPr txBox="1"/>
          <p:nvPr>
            <p:ph idx="1" type="body"/>
          </p:nvPr>
        </p:nvSpPr>
        <p:spPr>
          <a:xfrm>
            <a:off x="457200" y="1081200"/>
            <a:ext cx="76101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Probabilistic vs Deterministic</a:t>
            </a:r>
            <a:endParaRPr/>
          </a:p>
          <a:p>
            <a:pPr indent="0" lvl="0" marL="914400" rtl="0" algn="l">
              <a:spcBef>
                <a:spcPts val="600"/>
              </a:spcBef>
              <a:spcAft>
                <a:spcPts val="0"/>
              </a:spcAft>
              <a:buNone/>
            </a:pPr>
            <a:r>
              <a:t/>
            </a:r>
            <a:endParaRPr/>
          </a:p>
          <a:p>
            <a:pPr indent="-381000" lvl="1" marL="914400" rtl="0" algn="l">
              <a:spcBef>
                <a:spcPts val="480"/>
              </a:spcBef>
              <a:spcAft>
                <a:spcPts val="0"/>
              </a:spcAft>
              <a:buSzPts val="2400"/>
              <a:buChar char="◆"/>
            </a:pPr>
            <a:r>
              <a:rPr lang="en"/>
              <a:t>Could fail or never end </a:t>
            </a:r>
            <a:r>
              <a:rPr lang="en"/>
              <a:t>running</a:t>
            </a:r>
            <a:r>
              <a:rPr lang="en"/>
              <a:t> as long as the probability for those events is too low.</a:t>
            </a:r>
            <a:endParaRPr/>
          </a:p>
          <a:p>
            <a:pPr indent="0" lvl="0" marL="914400" rtl="0" algn="l">
              <a:spcBef>
                <a:spcPts val="600"/>
              </a:spcBef>
              <a:spcAft>
                <a:spcPts val="0"/>
              </a:spcAft>
              <a:buNone/>
            </a:pPr>
            <a:r>
              <a:t/>
            </a:r>
            <a:endParaRPr/>
          </a:p>
          <a:p>
            <a:pPr indent="-381000" lvl="1" marL="914400" rtl="0" algn="l">
              <a:spcBef>
                <a:spcPts val="480"/>
              </a:spcBef>
              <a:spcAft>
                <a:spcPts val="0"/>
              </a:spcAft>
              <a:buSzPts val="2400"/>
              <a:buChar char="◆"/>
            </a:pPr>
            <a:r>
              <a:rPr lang="en"/>
              <a:t>Can find different solutions for the same input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Even if an algorithm is deterministic, that does not guarantee that the solution is accurate, why?</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479" name="Google Shape;1479;p157"/>
          <p:cNvPicPr preferRelativeResize="0"/>
          <p:nvPr/>
        </p:nvPicPr>
        <p:blipFill>
          <a:blip r:embed="rId3">
            <a:alphaModFix/>
          </a:blip>
          <a:stretch>
            <a:fillRect/>
          </a:stretch>
        </p:blipFill>
        <p:spPr>
          <a:xfrm>
            <a:off x="7255989" y="3218774"/>
            <a:ext cx="546922" cy="612542"/>
          </a:xfrm>
          <a:prstGeom prst="rect">
            <a:avLst/>
          </a:prstGeom>
          <a:noFill/>
          <a:ln>
            <a:noFill/>
          </a:ln>
        </p:spPr>
      </p:pic>
      <p:pic>
        <p:nvPicPr>
          <p:cNvPr id="1480" name="Google Shape;1480;p157"/>
          <p:cNvPicPr preferRelativeResize="0"/>
          <p:nvPr/>
        </p:nvPicPr>
        <p:blipFill>
          <a:blip r:embed="rId4">
            <a:alphaModFix/>
          </a:blip>
          <a:stretch>
            <a:fillRect/>
          </a:stretch>
        </p:blipFill>
        <p:spPr>
          <a:xfrm>
            <a:off x="7170875" y="2178057"/>
            <a:ext cx="717149" cy="61254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5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 Algorithms</a:t>
            </a:r>
            <a:endParaRPr/>
          </a:p>
        </p:txBody>
      </p:sp>
      <p:sp>
        <p:nvSpPr>
          <p:cNvPr id="1486" name="Google Shape;1486;p158"/>
          <p:cNvSpPr txBox="1"/>
          <p:nvPr>
            <p:ph idx="1" type="body"/>
          </p:nvPr>
        </p:nvSpPr>
        <p:spPr>
          <a:xfrm>
            <a:off x="457200" y="1081200"/>
            <a:ext cx="76101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Probabilistic vs Deterministic</a:t>
            </a:r>
            <a:endParaRPr/>
          </a:p>
          <a:p>
            <a:pPr indent="0" lvl="0" marL="914400" rtl="0" algn="l">
              <a:spcBef>
                <a:spcPts val="600"/>
              </a:spcBef>
              <a:spcAft>
                <a:spcPts val="0"/>
              </a:spcAft>
              <a:buNone/>
            </a:pPr>
            <a:r>
              <a:t/>
            </a:r>
            <a:endParaRPr/>
          </a:p>
          <a:p>
            <a:pPr indent="-381000" lvl="1" marL="914400" rtl="0" algn="l">
              <a:spcBef>
                <a:spcPts val="480"/>
              </a:spcBef>
              <a:spcAft>
                <a:spcPts val="0"/>
              </a:spcAft>
              <a:buSzPts val="2400"/>
              <a:buChar char="◆"/>
            </a:pPr>
            <a:r>
              <a:rPr lang="en"/>
              <a:t>Could fail or never end running as long as the probability for those events is too low.</a:t>
            </a:r>
            <a:endParaRPr/>
          </a:p>
          <a:p>
            <a:pPr indent="0" lvl="0" marL="914400" rtl="0" algn="l">
              <a:spcBef>
                <a:spcPts val="600"/>
              </a:spcBef>
              <a:spcAft>
                <a:spcPts val="0"/>
              </a:spcAft>
              <a:buNone/>
            </a:pPr>
            <a:r>
              <a:t/>
            </a:r>
            <a:endParaRPr/>
          </a:p>
          <a:p>
            <a:pPr indent="-381000" lvl="1" marL="914400" rtl="0" algn="l">
              <a:spcBef>
                <a:spcPts val="480"/>
              </a:spcBef>
              <a:spcAft>
                <a:spcPts val="0"/>
              </a:spcAft>
              <a:buSzPts val="2400"/>
              <a:buChar char="◆"/>
            </a:pPr>
            <a:r>
              <a:rPr lang="en"/>
              <a:t>Can find different solutions for the same input</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Even if an algorithm is deterministic, that does not guarantee that the solution is accurate, why?</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487" name="Google Shape;1487;p158"/>
          <p:cNvPicPr preferRelativeResize="0"/>
          <p:nvPr/>
        </p:nvPicPr>
        <p:blipFill>
          <a:blip r:embed="rId3">
            <a:alphaModFix/>
          </a:blip>
          <a:stretch>
            <a:fillRect/>
          </a:stretch>
        </p:blipFill>
        <p:spPr>
          <a:xfrm>
            <a:off x="7255989" y="3218774"/>
            <a:ext cx="546922" cy="612542"/>
          </a:xfrm>
          <a:prstGeom prst="rect">
            <a:avLst/>
          </a:prstGeom>
          <a:noFill/>
          <a:ln>
            <a:noFill/>
          </a:ln>
        </p:spPr>
      </p:pic>
      <p:pic>
        <p:nvPicPr>
          <p:cNvPr id="1488" name="Google Shape;1488;p158"/>
          <p:cNvPicPr preferRelativeResize="0"/>
          <p:nvPr/>
        </p:nvPicPr>
        <p:blipFill>
          <a:blip r:embed="rId4">
            <a:alphaModFix/>
          </a:blip>
          <a:stretch>
            <a:fillRect/>
          </a:stretch>
        </p:blipFill>
        <p:spPr>
          <a:xfrm>
            <a:off x="7170875" y="2178057"/>
            <a:ext cx="717149" cy="612542"/>
          </a:xfrm>
          <a:prstGeom prst="rect">
            <a:avLst/>
          </a:prstGeom>
          <a:noFill/>
          <a:ln>
            <a:noFill/>
          </a:ln>
        </p:spPr>
      </p:pic>
      <p:sp>
        <p:nvSpPr>
          <p:cNvPr id="1489" name="Google Shape;1489;p158"/>
          <p:cNvSpPr/>
          <p:nvPr/>
        </p:nvSpPr>
        <p:spPr>
          <a:xfrm>
            <a:off x="6327138" y="5129421"/>
            <a:ext cx="2226000" cy="1220700"/>
          </a:xfrm>
          <a:prstGeom prst="wedgeRoundRectCallout">
            <a:avLst>
              <a:gd fmla="val -44040" name="adj1"/>
              <a:gd fmla="val -73916"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Condensed"/>
                <a:ea typeface="Roboto Condensed"/>
                <a:cs typeface="Roboto Condensed"/>
                <a:sym typeface="Roboto Condensed"/>
              </a:rPr>
              <a:t>Hardware failure</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5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a:t>
            </a:r>
            <a:r>
              <a:rPr lang="en"/>
              <a:t> Algorithms</a:t>
            </a:r>
            <a:endParaRPr/>
          </a:p>
        </p:txBody>
      </p:sp>
      <p:sp>
        <p:nvSpPr>
          <p:cNvPr id="1495" name="Google Shape;1495;p159"/>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Categories</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1496" name="Google Shape;1496;p159"/>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LAS VEGAS</a:t>
            </a:r>
            <a:endParaRPr b="1" sz="1800">
              <a:solidFill>
                <a:srgbClr val="FFFFFF"/>
              </a:solidFill>
              <a:latin typeface="Roboto Condensed"/>
              <a:ea typeface="Roboto Condensed"/>
              <a:cs typeface="Roboto Condensed"/>
              <a:sym typeface="Roboto Condensed"/>
            </a:endParaRPr>
          </a:p>
        </p:txBody>
      </p:sp>
      <p:sp>
        <p:nvSpPr>
          <p:cNvPr id="1497" name="Google Shape;1497;p159"/>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Produce correct or optimum result </a:t>
            </a:r>
            <a:r>
              <a:rPr lang="en" sz="2400">
                <a:solidFill>
                  <a:schemeClr val="dk1"/>
                </a:solidFill>
                <a:latin typeface="Roboto Condensed"/>
                <a:ea typeface="Roboto Condensed"/>
                <a:cs typeface="Roboto Condensed"/>
                <a:sym typeface="Roboto Condensed"/>
              </a:rPr>
              <a:t>with</a:t>
            </a:r>
            <a:r>
              <a:rPr lang="en" sz="2400">
                <a:solidFill>
                  <a:schemeClr val="dk1"/>
                </a:solidFill>
                <a:latin typeface="Roboto Condensed"/>
                <a:ea typeface="Roboto Condensed"/>
                <a:cs typeface="Roboto Condensed"/>
                <a:sym typeface="Roboto Condensed"/>
              </a:rPr>
              <a:t> some probability.</a:t>
            </a:r>
            <a:endParaRPr sz="24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May return an answer that is not correct.</a:t>
            </a:r>
            <a:endParaRPr sz="2400">
              <a:solidFill>
                <a:schemeClr val="dk1"/>
              </a:solidFill>
              <a:latin typeface="Roboto Condensed"/>
              <a:ea typeface="Roboto Condensed"/>
              <a:cs typeface="Roboto Condensed"/>
              <a:sym typeface="Roboto Condensed"/>
            </a:endParaRPr>
          </a:p>
        </p:txBody>
      </p:sp>
      <p:sp>
        <p:nvSpPr>
          <p:cNvPr id="1498" name="Google Shape;1498;p159"/>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MONTE CARLO</a:t>
            </a:r>
            <a:endParaRPr b="1" sz="1800">
              <a:solidFill>
                <a:srgbClr val="FFFFFF"/>
              </a:solidFill>
              <a:latin typeface="Roboto Condensed"/>
              <a:ea typeface="Roboto Condensed"/>
              <a:cs typeface="Roboto Condensed"/>
              <a:sym typeface="Roboto Condensed"/>
            </a:endParaRPr>
          </a:p>
        </p:txBody>
      </p:sp>
      <p:sp>
        <p:nvSpPr>
          <p:cNvPr id="1499" name="Google Shape;1499;p159"/>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These algorithms always produce correct or optimum results.</a:t>
            </a:r>
            <a:endParaRPr sz="2400">
              <a:solidFill>
                <a:schemeClr val="dk1"/>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sz="2400">
              <a:solidFill>
                <a:schemeClr val="dk1"/>
              </a:solidFill>
              <a:latin typeface="Roboto Condensed"/>
              <a:ea typeface="Roboto Condensed"/>
              <a:cs typeface="Roboto Condensed"/>
              <a:sym typeface="Roboto Condensed"/>
            </a:endParaRPr>
          </a:p>
          <a:p>
            <a:pPr indent="-381000" lvl="0" marL="457200" rtl="0" algn="l">
              <a:spcBef>
                <a:spcPts val="600"/>
              </a:spcBef>
              <a:spcAft>
                <a:spcPts val="0"/>
              </a:spcAft>
              <a:buClr>
                <a:schemeClr val="dk1"/>
              </a:buClr>
              <a:buSzPts val="2400"/>
              <a:buFont typeface="Roboto Condensed"/>
              <a:buChar char="➔"/>
            </a:pPr>
            <a:r>
              <a:rPr lang="en" sz="2400">
                <a:solidFill>
                  <a:schemeClr val="dk1"/>
                </a:solidFill>
                <a:latin typeface="Roboto Condensed"/>
                <a:ea typeface="Roboto Condensed"/>
                <a:cs typeface="Roboto Condensed"/>
                <a:sym typeface="Roboto Condensed"/>
              </a:rPr>
              <a:t>If not find the correct answer report the failure.</a:t>
            </a:r>
            <a:endParaRPr sz="2400">
              <a:solidFill>
                <a:schemeClr val="dk1"/>
              </a:solidFill>
              <a:latin typeface="Roboto Condensed"/>
              <a:ea typeface="Roboto Condensed"/>
              <a:cs typeface="Roboto Condensed"/>
              <a:sym typeface="Roboto Condense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6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Probabilistic</a:t>
            </a:r>
            <a:r>
              <a:rPr lang="en"/>
              <a:t> Algorithms (Example)</a:t>
            </a:r>
            <a:endParaRPr/>
          </a:p>
        </p:txBody>
      </p:sp>
      <p:sp>
        <p:nvSpPr>
          <p:cNvPr id="1505" name="Google Shape;1505;p160"/>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Hashing</a:t>
            </a:r>
            <a:r>
              <a:rPr b="1" lang="en"/>
              <a:t>. </a:t>
            </a:r>
            <a:endParaRPr b="1"/>
          </a:p>
          <a:p>
            <a:pPr indent="-381000" lvl="1" marL="914400" rtl="0" algn="l">
              <a:spcBef>
                <a:spcPts val="0"/>
              </a:spcBef>
              <a:spcAft>
                <a:spcPts val="0"/>
              </a:spcAft>
              <a:buSzPts val="2400"/>
              <a:buChar char="◆"/>
            </a:pPr>
            <a:r>
              <a:rPr b="1" lang="en"/>
              <a:t>Sorting.</a:t>
            </a:r>
            <a:endParaRPr b="1"/>
          </a:p>
          <a:p>
            <a:pPr indent="-381000" lvl="1" marL="914400" rtl="0" algn="l">
              <a:spcBef>
                <a:spcPts val="0"/>
              </a:spcBef>
              <a:spcAft>
                <a:spcPts val="0"/>
              </a:spcAft>
              <a:buSzPts val="2400"/>
              <a:buChar char="◆"/>
            </a:pPr>
            <a:r>
              <a:rPr b="1" lang="en"/>
              <a:t>Searching.</a:t>
            </a:r>
            <a:endParaRPr/>
          </a:p>
          <a:p>
            <a:pPr indent="-381000" lvl="1" marL="914400" rtl="0" algn="l">
              <a:spcBef>
                <a:spcPts val="0"/>
              </a:spcBef>
              <a:spcAft>
                <a:spcPts val="0"/>
              </a:spcAft>
              <a:buSzPts val="2400"/>
              <a:buChar char="◆"/>
            </a:pPr>
            <a:r>
              <a:rPr b="1" lang="en"/>
              <a:t>Load Balancing</a:t>
            </a:r>
            <a:r>
              <a:rPr b="1" lang="en"/>
              <a:t>. </a:t>
            </a:r>
            <a:endParaRPr/>
          </a:p>
          <a:p>
            <a:pPr indent="-381000" lvl="1" marL="914400" rtl="0" algn="l">
              <a:spcBef>
                <a:spcPts val="0"/>
              </a:spcBef>
              <a:spcAft>
                <a:spcPts val="0"/>
              </a:spcAft>
              <a:buSzPts val="2400"/>
              <a:buChar char="◆"/>
            </a:pPr>
            <a:r>
              <a:rPr b="1" lang="en"/>
              <a:t>Minimum spanning trees</a:t>
            </a:r>
            <a:r>
              <a:rPr b="1" lang="en"/>
              <a:t>.</a:t>
            </a:r>
            <a:endParaRPr b="1"/>
          </a:p>
          <a:p>
            <a:pPr indent="-381000" lvl="1" marL="914400" rtl="0" algn="l">
              <a:spcBef>
                <a:spcPts val="0"/>
              </a:spcBef>
              <a:spcAft>
                <a:spcPts val="0"/>
              </a:spcAft>
              <a:buSzPts val="2400"/>
              <a:buChar char="◆"/>
            </a:pPr>
            <a:r>
              <a:rPr b="1" lang="en"/>
              <a:t>Shortest paths.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61"/>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What is a web page?</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What is a web application?</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What are the components of a web application?</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What is client-side?</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What is server-side?</a:t>
            </a:r>
            <a:endParaRPr/>
          </a:p>
        </p:txBody>
      </p:sp>
      <p:sp>
        <p:nvSpPr>
          <p:cNvPr id="1511" name="Google Shape;1511;p161"/>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12" name="Google Shape;1512;p161"/>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62"/>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Ajax?</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Web frameworks? Toolkits?</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Web server?</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Web application server?</a:t>
            </a:r>
            <a:endParaRPr/>
          </a:p>
        </p:txBody>
      </p:sp>
      <p:sp>
        <p:nvSpPr>
          <p:cNvPr id="1518" name="Google Shape;1518;p162"/>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19" name="Google Shape;1519;p162"/>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63"/>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Font typeface="Droid Sans"/>
              <a:buChar char="➔"/>
            </a:pPr>
            <a:r>
              <a:rPr lang="en" sz="2200"/>
              <a:t>A </a:t>
            </a:r>
            <a:r>
              <a:rPr b="1" lang="en" sz="2200">
                <a:solidFill>
                  <a:srgbClr val="FF0000"/>
                </a:solidFill>
              </a:rPr>
              <a:t>web page</a:t>
            </a:r>
            <a:r>
              <a:rPr lang="en" sz="2200"/>
              <a:t> is any document that is suitable for the world wide web and a web browser</a:t>
            </a:r>
            <a:endParaRPr sz="2200"/>
          </a:p>
          <a:p>
            <a:pPr indent="0" lvl="0" marL="0" rtl="0" algn="l">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A web page is written in some kind of code (HTML, XML, JS) that the browser can parse and render to the user</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Font typeface="Droid Sans"/>
              <a:buChar char="➔"/>
            </a:pPr>
            <a:r>
              <a:rPr lang="en" sz="2200"/>
              <a:t>You can talk of </a:t>
            </a:r>
            <a:r>
              <a:rPr b="1" lang="en" sz="2200">
                <a:solidFill>
                  <a:srgbClr val="FF0000"/>
                </a:solidFill>
              </a:rPr>
              <a:t>static pages</a:t>
            </a:r>
            <a:r>
              <a:rPr lang="en" sz="2200"/>
              <a:t> which the content is static and cannot change unless you edit the actual page</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Font typeface="Droid Sans"/>
              <a:buChar char="➔"/>
            </a:pPr>
            <a:r>
              <a:rPr b="1" lang="en" sz="2200">
                <a:solidFill>
                  <a:srgbClr val="FF0000"/>
                </a:solidFill>
              </a:rPr>
              <a:t>Dynamic pages</a:t>
            </a:r>
            <a:r>
              <a:rPr lang="en" sz="2200"/>
              <a:t> can change the content depending of some logic. These are generated by the server</a:t>
            </a:r>
            <a:endParaRPr sz="2200"/>
          </a:p>
        </p:txBody>
      </p:sp>
      <p:sp>
        <p:nvSpPr>
          <p:cNvPr id="1525" name="Google Shape;1525;p163"/>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26" name="Google Shape;1526;p163"/>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64"/>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Font typeface="Droid Sans"/>
              <a:buChar char="➔"/>
            </a:pPr>
            <a:r>
              <a:rPr lang="en" sz="2200"/>
              <a:t>A </a:t>
            </a:r>
            <a:r>
              <a:rPr b="1" lang="en" sz="2200">
                <a:solidFill>
                  <a:srgbClr val="FF0000"/>
                </a:solidFill>
              </a:rPr>
              <a:t>web application</a:t>
            </a:r>
            <a:r>
              <a:rPr lang="en" sz="2200"/>
              <a:t> is software. Software that can run on a web browser. </a:t>
            </a:r>
            <a:endParaRPr sz="2200"/>
          </a:p>
          <a:p>
            <a:pPr indent="0" lvl="0" marL="0" rtl="0" algn="l">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As any other well-written software application, a web application is composed of layers:</a:t>
            </a:r>
            <a:endParaRPr sz="2200"/>
          </a:p>
          <a:p>
            <a:pPr indent="-368300" lvl="1" marL="914400" marR="0" rtl="0" algn="l">
              <a:lnSpc>
                <a:spcPct val="100000"/>
              </a:lnSpc>
              <a:spcBef>
                <a:spcPts val="0"/>
              </a:spcBef>
              <a:spcAft>
                <a:spcPts val="0"/>
              </a:spcAft>
              <a:buSzPts val="2200"/>
              <a:buChar char="◆"/>
            </a:pPr>
            <a:r>
              <a:rPr lang="en" sz="2200"/>
              <a:t>Presentation or UI layer.</a:t>
            </a:r>
            <a:endParaRPr sz="2200"/>
          </a:p>
          <a:p>
            <a:pPr indent="-368300" lvl="1" marL="914400" marR="0" rtl="0" algn="l">
              <a:lnSpc>
                <a:spcPct val="100000"/>
              </a:lnSpc>
              <a:spcBef>
                <a:spcPts val="0"/>
              </a:spcBef>
              <a:spcAft>
                <a:spcPts val="0"/>
              </a:spcAft>
              <a:buSzPts val="2200"/>
              <a:buChar char="◆"/>
            </a:pPr>
            <a:r>
              <a:rPr lang="en" sz="2200"/>
              <a:t>Business or logic layer.</a:t>
            </a:r>
            <a:endParaRPr sz="2200"/>
          </a:p>
          <a:p>
            <a:pPr indent="-368300" lvl="1" marL="914400" marR="0" rtl="0" algn="l">
              <a:lnSpc>
                <a:spcPct val="100000"/>
              </a:lnSpc>
              <a:spcBef>
                <a:spcPts val="0"/>
              </a:spcBef>
              <a:spcAft>
                <a:spcPts val="0"/>
              </a:spcAft>
              <a:buSzPts val="2200"/>
              <a:buChar char="◆"/>
            </a:pPr>
            <a:r>
              <a:rPr lang="en" sz="2200"/>
              <a:t>Data layer.</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To run the complete application, many components are needed:</a:t>
            </a:r>
            <a:endParaRPr sz="2200"/>
          </a:p>
          <a:p>
            <a:pPr indent="-368300" lvl="1" marL="914400" marR="0" rtl="0" algn="l">
              <a:lnSpc>
                <a:spcPct val="100000"/>
              </a:lnSpc>
              <a:spcBef>
                <a:spcPts val="0"/>
              </a:spcBef>
              <a:spcAft>
                <a:spcPts val="0"/>
              </a:spcAft>
              <a:buSzPts val="2200"/>
              <a:buChar char="◆"/>
            </a:pPr>
            <a:r>
              <a:rPr lang="en" sz="2200"/>
              <a:t>Browser </a:t>
            </a:r>
            <a:endParaRPr sz="2200"/>
          </a:p>
          <a:p>
            <a:pPr indent="-368300" lvl="1" marL="914400" marR="0" rtl="0" algn="l">
              <a:lnSpc>
                <a:spcPct val="100000"/>
              </a:lnSpc>
              <a:spcBef>
                <a:spcPts val="0"/>
              </a:spcBef>
              <a:spcAft>
                <a:spcPts val="0"/>
              </a:spcAft>
              <a:buSzPts val="2200"/>
              <a:buChar char="◆"/>
            </a:pPr>
            <a:r>
              <a:rPr lang="en" sz="2200"/>
              <a:t>DB server</a:t>
            </a:r>
            <a:endParaRPr sz="2200"/>
          </a:p>
          <a:p>
            <a:pPr indent="-368300" lvl="1" marL="914400" marR="0" rtl="0" algn="l">
              <a:lnSpc>
                <a:spcPct val="100000"/>
              </a:lnSpc>
              <a:spcBef>
                <a:spcPts val="0"/>
              </a:spcBef>
              <a:spcAft>
                <a:spcPts val="0"/>
              </a:spcAft>
              <a:buSzPts val="2200"/>
              <a:buChar char="◆"/>
            </a:pPr>
            <a:r>
              <a:rPr lang="en" sz="2200"/>
              <a:t>Application server and optionally web server.</a:t>
            </a:r>
            <a:endParaRPr sz="2200"/>
          </a:p>
        </p:txBody>
      </p:sp>
      <p:sp>
        <p:nvSpPr>
          <p:cNvPr id="1532" name="Google Shape;1532;p164"/>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33" name="Google Shape;1533;p164"/>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5"/>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39" name="Google Shape;1539;p165"/>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540" name="Google Shape;1540;p165"/>
          <p:cNvSpPr/>
          <p:nvPr/>
        </p:nvSpPr>
        <p:spPr>
          <a:xfrm>
            <a:off x="4711513" y="2376289"/>
            <a:ext cx="2027700" cy="217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p:txBody>
      </p:sp>
      <p:sp>
        <p:nvSpPr>
          <p:cNvPr id="1541" name="Google Shape;1541;p165"/>
          <p:cNvSpPr/>
          <p:nvPr/>
        </p:nvSpPr>
        <p:spPr>
          <a:xfrm>
            <a:off x="2831700" y="2309713"/>
            <a:ext cx="1043400" cy="11139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endParaRPr b="1"/>
          </a:p>
        </p:txBody>
      </p:sp>
      <p:sp>
        <p:nvSpPr>
          <p:cNvPr id="1542" name="Google Shape;1542;p165"/>
          <p:cNvSpPr/>
          <p:nvPr/>
        </p:nvSpPr>
        <p:spPr>
          <a:xfrm>
            <a:off x="4981726" y="2498908"/>
            <a:ext cx="1487700" cy="735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p:txBody>
      </p:sp>
      <p:cxnSp>
        <p:nvCxnSpPr>
          <p:cNvPr id="1543" name="Google Shape;1543;p165"/>
          <p:cNvCxnSpPr>
            <a:stCxn id="1541" idx="3"/>
            <a:endCxn id="1542" idx="1"/>
          </p:cNvCxnSpPr>
          <p:nvPr/>
        </p:nvCxnSpPr>
        <p:spPr>
          <a:xfrm>
            <a:off x="3875100" y="2866663"/>
            <a:ext cx="1106700" cy="0"/>
          </a:xfrm>
          <a:prstGeom prst="straightConnector1">
            <a:avLst/>
          </a:prstGeom>
          <a:noFill/>
          <a:ln cap="flat" cmpd="sng" w="38100">
            <a:solidFill>
              <a:srgbClr val="666666"/>
            </a:solidFill>
            <a:prstDash val="solid"/>
            <a:round/>
            <a:headEnd len="med" w="med" type="stealth"/>
            <a:tailEnd len="med" w="med" type="stealth"/>
          </a:ln>
        </p:spPr>
      </p:cxnSp>
      <p:sp>
        <p:nvSpPr>
          <p:cNvPr id="1544" name="Google Shape;1544;p165"/>
          <p:cNvSpPr/>
          <p:nvPr/>
        </p:nvSpPr>
        <p:spPr>
          <a:xfrm>
            <a:off x="7431563" y="2376289"/>
            <a:ext cx="1487700" cy="217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p:txBody>
      </p:sp>
      <p:cxnSp>
        <p:nvCxnSpPr>
          <p:cNvPr id="1545" name="Google Shape;1545;p165"/>
          <p:cNvCxnSpPr>
            <a:stCxn id="1540" idx="3"/>
            <a:endCxn id="1544" idx="1"/>
          </p:cNvCxnSpPr>
          <p:nvPr/>
        </p:nvCxnSpPr>
        <p:spPr>
          <a:xfrm>
            <a:off x="6739213" y="3462289"/>
            <a:ext cx="692400" cy="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66"/>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51" name="Google Shape;1551;p166"/>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552" name="Google Shape;1552;p166"/>
          <p:cNvSpPr/>
          <p:nvPr/>
        </p:nvSpPr>
        <p:spPr>
          <a:xfrm>
            <a:off x="4711513" y="2376289"/>
            <a:ext cx="2027700" cy="217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p:txBody>
      </p:sp>
      <p:sp>
        <p:nvSpPr>
          <p:cNvPr id="1553" name="Google Shape;1553;p166"/>
          <p:cNvSpPr/>
          <p:nvPr/>
        </p:nvSpPr>
        <p:spPr>
          <a:xfrm>
            <a:off x="2831700" y="2309713"/>
            <a:ext cx="1043400" cy="11139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endParaRPr b="1"/>
          </a:p>
        </p:txBody>
      </p:sp>
      <p:sp>
        <p:nvSpPr>
          <p:cNvPr id="1554" name="Google Shape;1554;p166"/>
          <p:cNvSpPr/>
          <p:nvPr/>
        </p:nvSpPr>
        <p:spPr>
          <a:xfrm>
            <a:off x="4981726" y="2498908"/>
            <a:ext cx="1487700" cy="735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p:txBody>
      </p:sp>
      <p:cxnSp>
        <p:nvCxnSpPr>
          <p:cNvPr id="1555" name="Google Shape;1555;p166"/>
          <p:cNvCxnSpPr>
            <a:stCxn id="1553" idx="3"/>
            <a:endCxn id="1554" idx="1"/>
          </p:cNvCxnSpPr>
          <p:nvPr/>
        </p:nvCxnSpPr>
        <p:spPr>
          <a:xfrm>
            <a:off x="3875100" y="2866663"/>
            <a:ext cx="1106700" cy="0"/>
          </a:xfrm>
          <a:prstGeom prst="straightConnector1">
            <a:avLst/>
          </a:prstGeom>
          <a:noFill/>
          <a:ln cap="flat" cmpd="sng" w="38100">
            <a:solidFill>
              <a:srgbClr val="666666"/>
            </a:solidFill>
            <a:prstDash val="solid"/>
            <a:round/>
            <a:headEnd len="med" w="med" type="stealth"/>
            <a:tailEnd len="med" w="med" type="stealth"/>
          </a:ln>
        </p:spPr>
      </p:cxnSp>
      <p:sp>
        <p:nvSpPr>
          <p:cNvPr id="1556" name="Google Shape;1556;p166"/>
          <p:cNvSpPr/>
          <p:nvPr/>
        </p:nvSpPr>
        <p:spPr>
          <a:xfrm>
            <a:off x="7431563" y="2376289"/>
            <a:ext cx="1487700" cy="217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p:txBody>
      </p:sp>
      <p:cxnSp>
        <p:nvCxnSpPr>
          <p:cNvPr id="1557" name="Google Shape;1557;p166"/>
          <p:cNvCxnSpPr>
            <a:stCxn id="1552" idx="3"/>
            <a:endCxn id="1556" idx="1"/>
          </p:cNvCxnSpPr>
          <p:nvPr/>
        </p:nvCxnSpPr>
        <p:spPr>
          <a:xfrm>
            <a:off x="6739213" y="3462289"/>
            <a:ext cx="692400" cy="0"/>
          </a:xfrm>
          <a:prstGeom prst="straightConnector1">
            <a:avLst/>
          </a:prstGeom>
          <a:noFill/>
          <a:ln cap="flat" cmpd="sng" w="38100">
            <a:solidFill>
              <a:srgbClr val="666666"/>
            </a:solidFill>
            <a:prstDash val="solid"/>
            <a:round/>
            <a:headEnd len="med" w="med" type="stealth"/>
            <a:tailEnd len="med" w="med" type="stealth"/>
          </a:ln>
        </p:spPr>
      </p:cxnSp>
      <p:sp>
        <p:nvSpPr>
          <p:cNvPr id="1558" name="Google Shape;1558;p166"/>
          <p:cNvSpPr/>
          <p:nvPr/>
        </p:nvSpPr>
        <p:spPr>
          <a:xfrm>
            <a:off x="5703625" y="1000500"/>
            <a:ext cx="2763600" cy="1254900"/>
          </a:xfrm>
          <a:prstGeom prst="wedgeRoundRectCallout">
            <a:avLst>
              <a:gd fmla="val -42918" name="adj1"/>
              <a:gd fmla="val 79470"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Condensed"/>
                <a:ea typeface="Roboto Condensed"/>
                <a:cs typeface="Roboto Condensed"/>
                <a:sym typeface="Roboto Condensed"/>
              </a:rPr>
              <a:t>Most of the time the web server is embedded inside the application server</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pic>
        <p:nvPicPr>
          <p:cNvPr id="157" name="Google Shape;157;p23"/>
          <p:cNvPicPr preferRelativeResize="0"/>
          <p:nvPr/>
        </p:nvPicPr>
        <p:blipFill>
          <a:blip r:embed="rId3">
            <a:alphaModFix/>
          </a:blip>
          <a:stretch>
            <a:fillRect/>
          </a:stretch>
        </p:blipFill>
        <p:spPr>
          <a:xfrm>
            <a:off x="204575" y="1805200"/>
            <a:ext cx="5988925" cy="3465950"/>
          </a:xfrm>
          <a:prstGeom prst="rect">
            <a:avLst/>
          </a:prstGeom>
          <a:noFill/>
          <a:ln>
            <a:noFill/>
          </a:ln>
        </p:spPr>
      </p:pic>
      <p:sp>
        <p:nvSpPr>
          <p:cNvPr id="158" name="Google Shape;158;p23"/>
          <p:cNvSpPr/>
          <p:nvPr/>
        </p:nvSpPr>
        <p:spPr>
          <a:xfrm>
            <a:off x="5961075" y="0"/>
            <a:ext cx="31830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81000" lvl="0" marL="457200" rtl="0" algn="l">
              <a:spcBef>
                <a:spcPts val="0"/>
              </a:spcBef>
              <a:spcAft>
                <a:spcPts val="0"/>
              </a:spcAft>
              <a:buClr>
                <a:srgbClr val="FFFFFF"/>
              </a:buClr>
              <a:buSzPts val="2400"/>
              <a:buFont typeface="Roboto Condensed Light"/>
              <a:buChar char="➔"/>
            </a:pPr>
            <a:r>
              <a:rPr lang="en" sz="2400">
                <a:solidFill>
                  <a:srgbClr val="FFFFFF"/>
                </a:solidFill>
                <a:latin typeface="Roboto Condensed Light"/>
                <a:ea typeface="Roboto Condensed Light"/>
                <a:cs typeface="Roboto Condensed Light"/>
                <a:sym typeface="Roboto Condensed Light"/>
              </a:rPr>
              <a:t>This, in essence is a divide and conquer solution.</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Fourier analysis allows to divide this continuous function into a set of frequencies that can be processed by a computer.</a:t>
            </a:r>
            <a:endParaRPr sz="2400">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This means is very hard to process by a computer.</a:t>
            </a:r>
            <a:endParaRPr sz="2400">
              <a:latin typeface="Roboto Condensed Light"/>
              <a:ea typeface="Roboto Condensed Light"/>
              <a:cs typeface="Roboto Condensed Light"/>
              <a:sym typeface="Roboto Condensed Light"/>
            </a:endParaRPr>
          </a:p>
          <a:p>
            <a:pPr indent="-381000" lvl="0" marL="457200" rtl="0" algn="l">
              <a:spcBef>
                <a:spcPts val="0"/>
              </a:spcBef>
              <a:spcAft>
                <a:spcPts val="0"/>
              </a:spcAft>
              <a:buSzPts val="2400"/>
              <a:buFont typeface="Roboto Condensed Light"/>
              <a:buChar char="➔"/>
            </a:pPr>
            <a:r>
              <a:rPr lang="en" sz="2400">
                <a:latin typeface="Roboto Condensed Light"/>
                <a:ea typeface="Roboto Condensed Light"/>
                <a:cs typeface="Roboto Condensed Light"/>
                <a:sym typeface="Roboto Condensed Light"/>
              </a:rPr>
              <a:t>Sound signals are a non discrete and continuous function.</a:t>
            </a:r>
            <a:endParaRPr sz="2400">
              <a:latin typeface="Roboto Condensed Light"/>
              <a:ea typeface="Roboto Condensed Light"/>
              <a:cs typeface="Roboto Condensed Light"/>
              <a:sym typeface="Roboto Condensed Ligh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67"/>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64" name="Google Shape;1564;p167"/>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565" name="Google Shape;1565;p167"/>
          <p:cNvSpPr/>
          <p:nvPr/>
        </p:nvSpPr>
        <p:spPr>
          <a:xfrm>
            <a:off x="4693360" y="2214334"/>
            <a:ext cx="2038500" cy="24372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t/>
            </a:r>
            <a:endParaRPr b="1"/>
          </a:p>
        </p:txBody>
      </p:sp>
      <p:sp>
        <p:nvSpPr>
          <p:cNvPr id="1566" name="Google Shape;1566;p167"/>
          <p:cNvSpPr/>
          <p:nvPr/>
        </p:nvSpPr>
        <p:spPr>
          <a:xfrm>
            <a:off x="2867088" y="2206463"/>
            <a:ext cx="1283400" cy="902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endParaRPr/>
          </a:p>
        </p:txBody>
      </p:sp>
      <p:sp>
        <p:nvSpPr>
          <p:cNvPr id="1567" name="Google Shape;1567;p167"/>
          <p:cNvSpPr/>
          <p:nvPr/>
        </p:nvSpPr>
        <p:spPr>
          <a:xfrm>
            <a:off x="2861175" y="3825930"/>
            <a:ext cx="1283400" cy="825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a:p>
        </p:txBody>
      </p:sp>
      <p:cxnSp>
        <p:nvCxnSpPr>
          <p:cNvPr id="1568" name="Google Shape;1568;p167"/>
          <p:cNvCxnSpPr>
            <a:stCxn id="1566" idx="2"/>
            <a:endCxn id="1567" idx="0"/>
          </p:cNvCxnSpPr>
          <p:nvPr/>
        </p:nvCxnSpPr>
        <p:spPr>
          <a:xfrm flipH="1">
            <a:off x="3502788" y="3108863"/>
            <a:ext cx="6000" cy="717000"/>
          </a:xfrm>
          <a:prstGeom prst="straightConnector1">
            <a:avLst/>
          </a:prstGeom>
          <a:noFill/>
          <a:ln cap="flat" cmpd="sng" w="38100">
            <a:solidFill>
              <a:srgbClr val="666666"/>
            </a:solidFill>
            <a:prstDash val="solid"/>
            <a:round/>
            <a:headEnd len="med" w="med" type="stealth"/>
            <a:tailEnd len="med" w="med" type="stealth"/>
          </a:ln>
        </p:spPr>
      </p:cxnSp>
      <p:sp>
        <p:nvSpPr>
          <p:cNvPr id="1569" name="Google Shape;1569;p167"/>
          <p:cNvSpPr/>
          <p:nvPr/>
        </p:nvSpPr>
        <p:spPr>
          <a:xfrm>
            <a:off x="7427438" y="2214334"/>
            <a:ext cx="1495200" cy="24372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p:txBody>
      </p:sp>
      <p:cxnSp>
        <p:nvCxnSpPr>
          <p:cNvPr id="1570" name="Google Shape;1570;p167"/>
          <p:cNvCxnSpPr>
            <a:stCxn id="1565" idx="3"/>
            <a:endCxn id="1569" idx="1"/>
          </p:cNvCxnSpPr>
          <p:nvPr/>
        </p:nvCxnSpPr>
        <p:spPr>
          <a:xfrm>
            <a:off x="6731860" y="3432934"/>
            <a:ext cx="695700" cy="0"/>
          </a:xfrm>
          <a:prstGeom prst="straightConnector1">
            <a:avLst/>
          </a:prstGeom>
          <a:noFill/>
          <a:ln cap="flat" cmpd="sng" w="38100">
            <a:solidFill>
              <a:srgbClr val="666666"/>
            </a:solidFill>
            <a:prstDash val="solid"/>
            <a:round/>
            <a:headEnd len="med" w="med" type="stealth"/>
            <a:tailEnd len="med" w="med" type="stealth"/>
          </a:ln>
        </p:spPr>
      </p:cxnSp>
      <p:cxnSp>
        <p:nvCxnSpPr>
          <p:cNvPr id="1571" name="Google Shape;1571;p167"/>
          <p:cNvCxnSpPr>
            <a:endCxn id="1567" idx="3"/>
          </p:cNvCxnSpPr>
          <p:nvPr/>
        </p:nvCxnSpPr>
        <p:spPr>
          <a:xfrm flipH="1">
            <a:off x="4144575" y="4233030"/>
            <a:ext cx="554400" cy="57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68"/>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77" name="Google Shape;1577;p168"/>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578" name="Google Shape;1578;p168"/>
          <p:cNvSpPr/>
          <p:nvPr/>
        </p:nvSpPr>
        <p:spPr>
          <a:xfrm>
            <a:off x="4621647" y="2331524"/>
            <a:ext cx="2057100" cy="220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579" name="Google Shape;1579;p168"/>
          <p:cNvSpPr/>
          <p:nvPr/>
        </p:nvSpPr>
        <p:spPr>
          <a:xfrm>
            <a:off x="2778667" y="2324413"/>
            <a:ext cx="1295100" cy="81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580" name="Google Shape;1580;p168"/>
          <p:cNvSpPr/>
          <p:nvPr/>
        </p:nvSpPr>
        <p:spPr>
          <a:xfrm>
            <a:off x="2772700" y="3787584"/>
            <a:ext cx="1295100" cy="746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581" name="Google Shape;1581;p168"/>
          <p:cNvCxnSpPr>
            <a:stCxn id="1579" idx="2"/>
            <a:endCxn id="1580" idx="0"/>
          </p:cNvCxnSpPr>
          <p:nvPr/>
        </p:nvCxnSpPr>
        <p:spPr>
          <a:xfrm flipH="1">
            <a:off x="3420217" y="3139813"/>
            <a:ext cx="6000" cy="647700"/>
          </a:xfrm>
          <a:prstGeom prst="straightConnector1">
            <a:avLst/>
          </a:prstGeom>
          <a:noFill/>
          <a:ln cap="flat" cmpd="sng" w="38100">
            <a:solidFill>
              <a:srgbClr val="666666"/>
            </a:solidFill>
            <a:prstDash val="solid"/>
            <a:round/>
            <a:headEnd len="med" w="med" type="stealth"/>
            <a:tailEnd len="med" w="med" type="stealth"/>
          </a:ln>
        </p:spPr>
      </p:cxnSp>
      <p:sp>
        <p:nvSpPr>
          <p:cNvPr id="1582" name="Google Shape;1582;p168"/>
          <p:cNvSpPr/>
          <p:nvPr/>
        </p:nvSpPr>
        <p:spPr>
          <a:xfrm>
            <a:off x="7380738" y="2331524"/>
            <a:ext cx="1509000" cy="2202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583" name="Google Shape;1583;p168"/>
          <p:cNvCxnSpPr>
            <a:stCxn id="1578" idx="3"/>
            <a:endCxn id="1582" idx="1"/>
          </p:cNvCxnSpPr>
          <p:nvPr/>
        </p:nvCxnSpPr>
        <p:spPr>
          <a:xfrm>
            <a:off x="6678747" y="3432524"/>
            <a:ext cx="702000" cy="0"/>
          </a:xfrm>
          <a:prstGeom prst="straightConnector1">
            <a:avLst/>
          </a:prstGeom>
          <a:noFill/>
          <a:ln cap="flat" cmpd="sng" w="38100">
            <a:solidFill>
              <a:srgbClr val="666666"/>
            </a:solidFill>
            <a:prstDash val="solid"/>
            <a:round/>
            <a:headEnd len="med" w="med" type="stealth"/>
            <a:tailEnd len="med" w="med" type="stealth"/>
          </a:ln>
        </p:spPr>
      </p:cxnSp>
      <p:cxnSp>
        <p:nvCxnSpPr>
          <p:cNvPr id="1584" name="Google Shape;1584;p168"/>
          <p:cNvCxnSpPr>
            <a:endCxn id="1580" idx="3"/>
          </p:cNvCxnSpPr>
          <p:nvPr/>
        </p:nvCxnSpPr>
        <p:spPr>
          <a:xfrm flipH="1">
            <a:off x="4067800" y="4155534"/>
            <a:ext cx="559500" cy="51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69"/>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590" name="Google Shape;1590;p169"/>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591" name="Google Shape;1591;p169"/>
          <p:cNvSpPr/>
          <p:nvPr/>
        </p:nvSpPr>
        <p:spPr>
          <a:xfrm>
            <a:off x="2772700" y="1952100"/>
            <a:ext cx="1599000" cy="2953800"/>
          </a:xfrm>
          <a:prstGeom prst="rect">
            <a:avLst/>
          </a:prstGeom>
          <a:solidFill>
            <a:srgbClr val="FFF2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Presentation Layer</a:t>
            </a:r>
            <a:endParaRPr i="1"/>
          </a:p>
        </p:txBody>
      </p:sp>
      <p:sp>
        <p:nvSpPr>
          <p:cNvPr id="1592" name="Google Shape;1592;p169"/>
          <p:cNvSpPr/>
          <p:nvPr/>
        </p:nvSpPr>
        <p:spPr>
          <a:xfrm>
            <a:off x="4750858" y="2436456"/>
            <a:ext cx="2031900" cy="2375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593" name="Google Shape;1593;p169"/>
          <p:cNvSpPr/>
          <p:nvPr/>
        </p:nvSpPr>
        <p:spPr>
          <a:xfrm>
            <a:off x="2930291" y="2428786"/>
            <a:ext cx="1279200" cy="879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594" name="Google Shape;1594;p169"/>
          <p:cNvSpPr/>
          <p:nvPr/>
        </p:nvSpPr>
        <p:spPr>
          <a:xfrm>
            <a:off x="2924397" y="4006891"/>
            <a:ext cx="1279200" cy="804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595" name="Google Shape;1595;p169"/>
          <p:cNvCxnSpPr>
            <a:stCxn id="1593" idx="2"/>
            <a:endCxn id="1594" idx="0"/>
          </p:cNvCxnSpPr>
          <p:nvPr/>
        </p:nvCxnSpPr>
        <p:spPr>
          <a:xfrm flipH="1">
            <a:off x="3563891" y="3308386"/>
            <a:ext cx="6000" cy="698400"/>
          </a:xfrm>
          <a:prstGeom prst="straightConnector1">
            <a:avLst/>
          </a:prstGeom>
          <a:noFill/>
          <a:ln cap="flat" cmpd="sng" w="38100">
            <a:solidFill>
              <a:srgbClr val="666666"/>
            </a:solidFill>
            <a:prstDash val="solid"/>
            <a:round/>
            <a:headEnd len="med" w="med" type="stealth"/>
            <a:tailEnd len="med" w="med" type="stealth"/>
          </a:ln>
        </p:spPr>
      </p:cxnSp>
      <p:sp>
        <p:nvSpPr>
          <p:cNvPr id="1596" name="Google Shape;1596;p169"/>
          <p:cNvSpPr/>
          <p:nvPr/>
        </p:nvSpPr>
        <p:spPr>
          <a:xfrm>
            <a:off x="7476394" y="2436456"/>
            <a:ext cx="1490700" cy="2375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597" name="Google Shape;1597;p169"/>
          <p:cNvCxnSpPr>
            <a:stCxn id="1592" idx="3"/>
            <a:endCxn id="1596" idx="1"/>
          </p:cNvCxnSpPr>
          <p:nvPr/>
        </p:nvCxnSpPr>
        <p:spPr>
          <a:xfrm>
            <a:off x="6782758" y="3624006"/>
            <a:ext cx="693600" cy="0"/>
          </a:xfrm>
          <a:prstGeom prst="straightConnector1">
            <a:avLst/>
          </a:prstGeom>
          <a:noFill/>
          <a:ln cap="flat" cmpd="sng" w="38100">
            <a:solidFill>
              <a:srgbClr val="666666"/>
            </a:solidFill>
            <a:prstDash val="solid"/>
            <a:round/>
            <a:headEnd len="med" w="med" type="stealth"/>
            <a:tailEnd len="med" w="med" type="stealth"/>
          </a:ln>
        </p:spPr>
      </p:cxnSp>
      <p:cxnSp>
        <p:nvCxnSpPr>
          <p:cNvPr id="1598" name="Google Shape;1598;p169"/>
          <p:cNvCxnSpPr>
            <a:endCxn id="1594" idx="3"/>
          </p:cNvCxnSpPr>
          <p:nvPr/>
        </p:nvCxnSpPr>
        <p:spPr>
          <a:xfrm flipH="1">
            <a:off x="4203597" y="4403791"/>
            <a:ext cx="552600" cy="54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70"/>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04" name="Google Shape;1604;p170"/>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05" name="Google Shape;1605;p170"/>
          <p:cNvSpPr/>
          <p:nvPr/>
        </p:nvSpPr>
        <p:spPr>
          <a:xfrm>
            <a:off x="4455701" y="1804700"/>
            <a:ext cx="2427600" cy="3248700"/>
          </a:xfrm>
          <a:prstGeom prst="rect">
            <a:avLst/>
          </a:prstGeom>
          <a:solidFill>
            <a:srgbClr val="CCCCCC"/>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Business or Logic Layer</a:t>
            </a:r>
            <a:endParaRPr i="1"/>
          </a:p>
        </p:txBody>
      </p:sp>
      <p:sp>
        <p:nvSpPr>
          <p:cNvPr id="1606" name="Google Shape;1606;p170"/>
          <p:cNvSpPr/>
          <p:nvPr/>
        </p:nvSpPr>
        <p:spPr>
          <a:xfrm>
            <a:off x="4611683" y="2337427"/>
            <a:ext cx="2111700" cy="2612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07" name="Google Shape;1607;p170"/>
          <p:cNvSpPr/>
          <p:nvPr/>
        </p:nvSpPr>
        <p:spPr>
          <a:xfrm>
            <a:off x="2719825" y="2328991"/>
            <a:ext cx="1329300" cy="9672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08" name="Google Shape;1608;p170"/>
          <p:cNvSpPr/>
          <p:nvPr/>
        </p:nvSpPr>
        <p:spPr>
          <a:xfrm>
            <a:off x="2713700" y="4064696"/>
            <a:ext cx="1329300" cy="885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09" name="Google Shape;1609;p170"/>
          <p:cNvCxnSpPr>
            <a:stCxn id="1607" idx="2"/>
            <a:endCxn id="1608" idx="0"/>
          </p:cNvCxnSpPr>
          <p:nvPr/>
        </p:nvCxnSpPr>
        <p:spPr>
          <a:xfrm flipH="1">
            <a:off x="3378475" y="3296191"/>
            <a:ext cx="6000" cy="768600"/>
          </a:xfrm>
          <a:prstGeom prst="straightConnector1">
            <a:avLst/>
          </a:prstGeom>
          <a:noFill/>
          <a:ln cap="flat" cmpd="sng" w="38100">
            <a:solidFill>
              <a:srgbClr val="666666"/>
            </a:solidFill>
            <a:prstDash val="solid"/>
            <a:round/>
            <a:headEnd len="med" w="med" type="stealth"/>
            <a:tailEnd len="med" w="med" type="stealth"/>
          </a:ln>
        </p:spPr>
      </p:cxnSp>
      <p:sp>
        <p:nvSpPr>
          <p:cNvPr id="1610" name="Google Shape;1610;p170"/>
          <p:cNvSpPr/>
          <p:nvPr/>
        </p:nvSpPr>
        <p:spPr>
          <a:xfrm>
            <a:off x="7443946" y="2337427"/>
            <a:ext cx="1548900" cy="2612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11" name="Google Shape;1611;p170"/>
          <p:cNvCxnSpPr>
            <a:stCxn id="1606" idx="3"/>
            <a:endCxn id="1610" idx="1"/>
          </p:cNvCxnSpPr>
          <p:nvPr/>
        </p:nvCxnSpPr>
        <p:spPr>
          <a:xfrm>
            <a:off x="6723383" y="3643477"/>
            <a:ext cx="720600" cy="0"/>
          </a:xfrm>
          <a:prstGeom prst="straightConnector1">
            <a:avLst/>
          </a:prstGeom>
          <a:noFill/>
          <a:ln cap="flat" cmpd="sng" w="38100">
            <a:solidFill>
              <a:srgbClr val="666666"/>
            </a:solidFill>
            <a:prstDash val="solid"/>
            <a:round/>
            <a:headEnd len="med" w="med" type="stealth"/>
            <a:tailEnd len="med" w="med" type="stealth"/>
          </a:ln>
        </p:spPr>
      </p:cxnSp>
      <p:cxnSp>
        <p:nvCxnSpPr>
          <p:cNvPr id="1612" name="Google Shape;1612;p170"/>
          <p:cNvCxnSpPr>
            <a:endCxn id="1608" idx="3"/>
          </p:cNvCxnSpPr>
          <p:nvPr/>
        </p:nvCxnSpPr>
        <p:spPr>
          <a:xfrm flipH="1">
            <a:off x="4043000" y="4501196"/>
            <a:ext cx="574200" cy="60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71"/>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18" name="Google Shape;1618;p171"/>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19" name="Google Shape;1619;p171"/>
          <p:cNvSpPr/>
          <p:nvPr/>
        </p:nvSpPr>
        <p:spPr>
          <a:xfrm>
            <a:off x="7195915" y="1853600"/>
            <a:ext cx="1785900" cy="3150900"/>
          </a:xfrm>
          <a:prstGeom prst="rect">
            <a:avLst/>
          </a:prstGeom>
          <a:solidFill>
            <a:srgbClr val="C9DAF8"/>
          </a:solidFill>
          <a:ln cap="flat" cmpd="sng" w="19050">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Data Layer</a:t>
            </a:r>
            <a:endParaRPr i="1"/>
          </a:p>
        </p:txBody>
      </p:sp>
      <p:sp>
        <p:nvSpPr>
          <p:cNvPr id="1620" name="Google Shape;1620;p171"/>
          <p:cNvSpPr/>
          <p:nvPr/>
        </p:nvSpPr>
        <p:spPr>
          <a:xfrm>
            <a:off x="4563288" y="2370282"/>
            <a:ext cx="2074200" cy="25335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21" name="Google Shape;1621;p171"/>
          <p:cNvSpPr/>
          <p:nvPr/>
        </p:nvSpPr>
        <p:spPr>
          <a:xfrm>
            <a:off x="2704991" y="2362099"/>
            <a:ext cx="1305900" cy="938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22" name="Google Shape;1622;p171"/>
          <p:cNvSpPr/>
          <p:nvPr/>
        </p:nvSpPr>
        <p:spPr>
          <a:xfrm>
            <a:off x="2698975" y="4045525"/>
            <a:ext cx="1305900" cy="8583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23" name="Google Shape;1623;p171"/>
          <p:cNvCxnSpPr>
            <a:stCxn id="1621" idx="2"/>
            <a:endCxn id="1622" idx="0"/>
          </p:cNvCxnSpPr>
          <p:nvPr/>
        </p:nvCxnSpPr>
        <p:spPr>
          <a:xfrm flipH="1">
            <a:off x="3351941" y="3300199"/>
            <a:ext cx="6000" cy="745200"/>
          </a:xfrm>
          <a:prstGeom prst="straightConnector1">
            <a:avLst/>
          </a:prstGeom>
          <a:noFill/>
          <a:ln cap="flat" cmpd="sng" w="38100">
            <a:solidFill>
              <a:srgbClr val="666666"/>
            </a:solidFill>
            <a:prstDash val="solid"/>
            <a:round/>
            <a:headEnd len="med" w="med" type="stealth"/>
            <a:tailEnd len="med" w="med" type="stealth"/>
          </a:ln>
        </p:spPr>
      </p:cxnSp>
      <p:sp>
        <p:nvSpPr>
          <p:cNvPr id="1624" name="Google Shape;1624;p171"/>
          <p:cNvSpPr/>
          <p:nvPr/>
        </p:nvSpPr>
        <p:spPr>
          <a:xfrm>
            <a:off x="7345309" y="2370282"/>
            <a:ext cx="1521300" cy="25335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25" name="Google Shape;1625;p171"/>
          <p:cNvCxnSpPr>
            <a:stCxn id="1620" idx="3"/>
            <a:endCxn id="1624" idx="1"/>
          </p:cNvCxnSpPr>
          <p:nvPr/>
        </p:nvCxnSpPr>
        <p:spPr>
          <a:xfrm>
            <a:off x="6637488" y="3637032"/>
            <a:ext cx="707700" cy="0"/>
          </a:xfrm>
          <a:prstGeom prst="straightConnector1">
            <a:avLst/>
          </a:prstGeom>
          <a:noFill/>
          <a:ln cap="flat" cmpd="sng" w="38100">
            <a:solidFill>
              <a:srgbClr val="666666"/>
            </a:solidFill>
            <a:prstDash val="solid"/>
            <a:round/>
            <a:headEnd len="med" w="med" type="stealth"/>
            <a:tailEnd len="med" w="med" type="stealth"/>
          </a:ln>
        </p:spPr>
      </p:cxnSp>
      <p:cxnSp>
        <p:nvCxnSpPr>
          <p:cNvPr id="1626" name="Google Shape;1626;p171"/>
          <p:cNvCxnSpPr>
            <a:endCxn id="1622" idx="3"/>
          </p:cNvCxnSpPr>
          <p:nvPr/>
        </p:nvCxnSpPr>
        <p:spPr>
          <a:xfrm flipH="1">
            <a:off x="4004875" y="4468975"/>
            <a:ext cx="564000" cy="57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72"/>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32" name="Google Shape;1632;p172"/>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33" name="Google Shape;1633;p172"/>
          <p:cNvSpPr/>
          <p:nvPr/>
        </p:nvSpPr>
        <p:spPr>
          <a:xfrm>
            <a:off x="4436156" y="1878500"/>
            <a:ext cx="4560900" cy="3101100"/>
          </a:xfrm>
          <a:prstGeom prst="rect">
            <a:avLst/>
          </a:prstGeom>
          <a:solidFill>
            <a:srgbClr val="FFFFFF"/>
          </a:solidFill>
          <a:ln cap="flat" cmpd="sng" w="3810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Backend</a:t>
            </a:r>
            <a:endParaRPr i="1"/>
          </a:p>
        </p:txBody>
      </p:sp>
      <p:sp>
        <p:nvSpPr>
          <p:cNvPr id="1634" name="Google Shape;1634;p172"/>
          <p:cNvSpPr/>
          <p:nvPr/>
        </p:nvSpPr>
        <p:spPr>
          <a:xfrm>
            <a:off x="4578014" y="2387044"/>
            <a:ext cx="2074200" cy="2493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35" name="Google Shape;1635;p172"/>
          <p:cNvSpPr/>
          <p:nvPr/>
        </p:nvSpPr>
        <p:spPr>
          <a:xfrm>
            <a:off x="2719717" y="2378990"/>
            <a:ext cx="1305900" cy="923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36" name="Google Shape;1636;p172"/>
          <p:cNvSpPr/>
          <p:nvPr/>
        </p:nvSpPr>
        <p:spPr>
          <a:xfrm>
            <a:off x="2789900" y="4035903"/>
            <a:ext cx="1305900" cy="8448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37" name="Google Shape;1637;p172"/>
          <p:cNvCxnSpPr>
            <a:stCxn id="1635" idx="2"/>
            <a:endCxn id="1636" idx="0"/>
          </p:cNvCxnSpPr>
          <p:nvPr/>
        </p:nvCxnSpPr>
        <p:spPr>
          <a:xfrm>
            <a:off x="3372667" y="3302390"/>
            <a:ext cx="70200" cy="733500"/>
          </a:xfrm>
          <a:prstGeom prst="straightConnector1">
            <a:avLst/>
          </a:prstGeom>
          <a:noFill/>
          <a:ln cap="flat" cmpd="sng" w="38100">
            <a:solidFill>
              <a:srgbClr val="666666"/>
            </a:solidFill>
            <a:prstDash val="solid"/>
            <a:round/>
            <a:headEnd len="med" w="med" type="stealth"/>
            <a:tailEnd len="med" w="med" type="stealth"/>
          </a:ln>
        </p:spPr>
      </p:cxnSp>
      <p:sp>
        <p:nvSpPr>
          <p:cNvPr id="1638" name="Google Shape;1638;p172"/>
          <p:cNvSpPr/>
          <p:nvPr/>
        </p:nvSpPr>
        <p:spPr>
          <a:xfrm>
            <a:off x="7360036" y="2387044"/>
            <a:ext cx="1521300" cy="2493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39" name="Google Shape;1639;p172"/>
          <p:cNvCxnSpPr>
            <a:stCxn id="1634" idx="3"/>
            <a:endCxn id="1638" idx="1"/>
          </p:cNvCxnSpPr>
          <p:nvPr/>
        </p:nvCxnSpPr>
        <p:spPr>
          <a:xfrm>
            <a:off x="6652214" y="3633844"/>
            <a:ext cx="707700" cy="0"/>
          </a:xfrm>
          <a:prstGeom prst="straightConnector1">
            <a:avLst/>
          </a:prstGeom>
          <a:noFill/>
          <a:ln cap="flat" cmpd="sng" w="38100">
            <a:solidFill>
              <a:srgbClr val="666666"/>
            </a:solidFill>
            <a:prstDash val="solid"/>
            <a:round/>
            <a:headEnd len="med" w="med" type="stealth"/>
            <a:tailEnd len="med" w="med" type="stealth"/>
          </a:ln>
        </p:spPr>
      </p:cxnSp>
      <p:cxnSp>
        <p:nvCxnSpPr>
          <p:cNvPr id="1640" name="Google Shape;1640;p172"/>
          <p:cNvCxnSpPr>
            <a:endCxn id="1636" idx="3"/>
          </p:cNvCxnSpPr>
          <p:nvPr/>
        </p:nvCxnSpPr>
        <p:spPr>
          <a:xfrm flipH="1">
            <a:off x="4095800" y="4452603"/>
            <a:ext cx="564000" cy="57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73"/>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46" name="Google Shape;1646;p173"/>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47" name="Google Shape;1647;p173"/>
          <p:cNvSpPr/>
          <p:nvPr/>
        </p:nvSpPr>
        <p:spPr>
          <a:xfrm>
            <a:off x="2698975" y="1841600"/>
            <a:ext cx="1620900" cy="3174900"/>
          </a:xfrm>
          <a:prstGeom prst="rect">
            <a:avLst/>
          </a:prstGeom>
          <a:solidFill>
            <a:srgbClr val="FFFFFF"/>
          </a:solidFill>
          <a:ln cap="flat" cmpd="sng" w="3810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Frontend</a:t>
            </a:r>
            <a:endParaRPr i="1"/>
          </a:p>
        </p:txBody>
      </p:sp>
      <p:sp>
        <p:nvSpPr>
          <p:cNvPr id="1648" name="Google Shape;1648;p173"/>
          <p:cNvSpPr/>
          <p:nvPr/>
        </p:nvSpPr>
        <p:spPr>
          <a:xfrm>
            <a:off x="4704253" y="2362238"/>
            <a:ext cx="2059800" cy="2553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49" name="Google Shape;1649;p173"/>
          <p:cNvSpPr/>
          <p:nvPr/>
        </p:nvSpPr>
        <p:spPr>
          <a:xfrm>
            <a:off x="2858726" y="2353992"/>
            <a:ext cx="1296900" cy="9453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50" name="Google Shape;1650;p173"/>
          <p:cNvSpPr/>
          <p:nvPr/>
        </p:nvSpPr>
        <p:spPr>
          <a:xfrm>
            <a:off x="2858726" y="3840958"/>
            <a:ext cx="1296900" cy="8649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51" name="Google Shape;1651;p173"/>
          <p:cNvCxnSpPr>
            <a:stCxn id="1649" idx="2"/>
            <a:endCxn id="1650" idx="0"/>
          </p:cNvCxnSpPr>
          <p:nvPr/>
        </p:nvCxnSpPr>
        <p:spPr>
          <a:xfrm>
            <a:off x="3507176" y="3299292"/>
            <a:ext cx="0" cy="541800"/>
          </a:xfrm>
          <a:prstGeom prst="straightConnector1">
            <a:avLst/>
          </a:prstGeom>
          <a:noFill/>
          <a:ln cap="flat" cmpd="sng" w="38100">
            <a:solidFill>
              <a:srgbClr val="666666"/>
            </a:solidFill>
            <a:prstDash val="solid"/>
            <a:round/>
            <a:headEnd len="med" w="med" type="stealth"/>
            <a:tailEnd len="med" w="med" type="stealth"/>
          </a:ln>
        </p:spPr>
      </p:cxnSp>
      <p:sp>
        <p:nvSpPr>
          <p:cNvPr id="1652" name="Google Shape;1652;p173"/>
          <p:cNvSpPr/>
          <p:nvPr/>
        </p:nvSpPr>
        <p:spPr>
          <a:xfrm>
            <a:off x="7467154" y="2362238"/>
            <a:ext cx="1511100" cy="25530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53" name="Google Shape;1653;p173"/>
          <p:cNvCxnSpPr>
            <a:stCxn id="1648" idx="3"/>
            <a:endCxn id="1652" idx="1"/>
          </p:cNvCxnSpPr>
          <p:nvPr/>
        </p:nvCxnSpPr>
        <p:spPr>
          <a:xfrm>
            <a:off x="6764053" y="3638738"/>
            <a:ext cx="703200" cy="0"/>
          </a:xfrm>
          <a:prstGeom prst="straightConnector1">
            <a:avLst/>
          </a:prstGeom>
          <a:noFill/>
          <a:ln cap="flat" cmpd="sng" w="38100">
            <a:solidFill>
              <a:srgbClr val="666666"/>
            </a:solidFill>
            <a:prstDash val="solid"/>
            <a:round/>
            <a:headEnd len="med" w="med" type="stealth"/>
            <a:tailEnd len="med" w="med" type="stealth"/>
          </a:ln>
        </p:spPr>
      </p:cxnSp>
      <p:cxnSp>
        <p:nvCxnSpPr>
          <p:cNvPr id="1654" name="Google Shape;1654;p173"/>
          <p:cNvCxnSpPr>
            <a:endCxn id="1650" idx="3"/>
          </p:cNvCxnSpPr>
          <p:nvPr/>
        </p:nvCxnSpPr>
        <p:spPr>
          <a:xfrm flipH="1">
            <a:off x="4155626" y="4267708"/>
            <a:ext cx="560400" cy="57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74"/>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60" name="Google Shape;1660;p174"/>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61" name="Google Shape;1661;p174"/>
          <p:cNvSpPr/>
          <p:nvPr/>
        </p:nvSpPr>
        <p:spPr>
          <a:xfrm>
            <a:off x="2772700" y="1926188"/>
            <a:ext cx="1590600" cy="1640400"/>
          </a:xfrm>
          <a:prstGeom prst="rect">
            <a:avLst/>
          </a:prstGeom>
          <a:solidFill>
            <a:srgbClr val="FFFFFF"/>
          </a:solidFill>
          <a:ln cap="flat" cmpd="sng" w="3810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Client Side</a:t>
            </a:r>
            <a:endParaRPr i="1"/>
          </a:p>
        </p:txBody>
      </p:sp>
      <p:sp>
        <p:nvSpPr>
          <p:cNvPr id="1662" name="Google Shape;1662;p174"/>
          <p:cNvSpPr/>
          <p:nvPr/>
        </p:nvSpPr>
        <p:spPr>
          <a:xfrm>
            <a:off x="4740302" y="2435310"/>
            <a:ext cx="2021100" cy="2496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63" name="Google Shape;1663;p174"/>
          <p:cNvSpPr/>
          <p:nvPr/>
        </p:nvSpPr>
        <p:spPr>
          <a:xfrm>
            <a:off x="2929450" y="2427248"/>
            <a:ext cx="1272600" cy="9243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64" name="Google Shape;1664;p174"/>
          <p:cNvSpPr/>
          <p:nvPr/>
        </p:nvSpPr>
        <p:spPr>
          <a:xfrm>
            <a:off x="2923587" y="4086047"/>
            <a:ext cx="1272600" cy="8457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65" name="Google Shape;1665;p174"/>
          <p:cNvCxnSpPr>
            <a:stCxn id="1663" idx="2"/>
            <a:endCxn id="1664" idx="0"/>
          </p:cNvCxnSpPr>
          <p:nvPr/>
        </p:nvCxnSpPr>
        <p:spPr>
          <a:xfrm flipH="1">
            <a:off x="3559750" y="3351548"/>
            <a:ext cx="6000" cy="734400"/>
          </a:xfrm>
          <a:prstGeom prst="straightConnector1">
            <a:avLst/>
          </a:prstGeom>
          <a:noFill/>
          <a:ln cap="flat" cmpd="sng" w="38100">
            <a:solidFill>
              <a:srgbClr val="666666"/>
            </a:solidFill>
            <a:prstDash val="solid"/>
            <a:round/>
            <a:headEnd len="med" w="med" type="stealth"/>
            <a:tailEnd len="med" w="med" type="stealth"/>
          </a:ln>
        </p:spPr>
      </p:cxnSp>
      <p:sp>
        <p:nvSpPr>
          <p:cNvPr id="1666" name="Google Shape;1666;p174"/>
          <p:cNvSpPr/>
          <p:nvPr/>
        </p:nvSpPr>
        <p:spPr>
          <a:xfrm>
            <a:off x="7451293" y="2435310"/>
            <a:ext cx="1482600" cy="24966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67" name="Google Shape;1667;p174"/>
          <p:cNvCxnSpPr>
            <a:stCxn id="1662" idx="3"/>
            <a:endCxn id="1666" idx="1"/>
          </p:cNvCxnSpPr>
          <p:nvPr/>
        </p:nvCxnSpPr>
        <p:spPr>
          <a:xfrm>
            <a:off x="6761402" y="3683610"/>
            <a:ext cx="690000" cy="0"/>
          </a:xfrm>
          <a:prstGeom prst="straightConnector1">
            <a:avLst/>
          </a:prstGeom>
          <a:noFill/>
          <a:ln cap="flat" cmpd="sng" w="38100">
            <a:solidFill>
              <a:srgbClr val="666666"/>
            </a:solidFill>
            <a:prstDash val="solid"/>
            <a:round/>
            <a:headEnd len="med" w="med" type="stealth"/>
            <a:tailEnd len="med" w="med" type="stealth"/>
          </a:ln>
        </p:spPr>
      </p:cxnSp>
      <p:cxnSp>
        <p:nvCxnSpPr>
          <p:cNvPr id="1668" name="Google Shape;1668;p174"/>
          <p:cNvCxnSpPr>
            <a:endCxn id="1664" idx="3"/>
          </p:cNvCxnSpPr>
          <p:nvPr/>
        </p:nvCxnSpPr>
        <p:spPr>
          <a:xfrm flipH="1">
            <a:off x="4196187" y="4503197"/>
            <a:ext cx="549600" cy="57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75"/>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74" name="Google Shape;1674;p175"/>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75" name="Google Shape;1675;p175"/>
          <p:cNvSpPr/>
          <p:nvPr/>
        </p:nvSpPr>
        <p:spPr>
          <a:xfrm>
            <a:off x="2715350" y="3612104"/>
            <a:ext cx="1778700" cy="1400100"/>
          </a:xfrm>
          <a:prstGeom prst="rect">
            <a:avLst/>
          </a:prstGeom>
          <a:solidFill>
            <a:srgbClr val="FFFFFF"/>
          </a:solidFill>
          <a:ln cap="flat" cmpd="sng" w="3810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i="1"/>
          </a:p>
        </p:txBody>
      </p:sp>
      <p:sp>
        <p:nvSpPr>
          <p:cNvPr id="1676" name="Google Shape;1676;p175"/>
          <p:cNvSpPr/>
          <p:nvPr/>
        </p:nvSpPr>
        <p:spPr>
          <a:xfrm>
            <a:off x="4494342" y="1946775"/>
            <a:ext cx="4531800" cy="3067200"/>
          </a:xfrm>
          <a:prstGeom prst="rect">
            <a:avLst/>
          </a:prstGeom>
          <a:solidFill>
            <a:srgbClr val="FFFFFF"/>
          </a:solidFill>
          <a:ln cap="flat" cmpd="sng" w="38100">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a:t>Server Side</a:t>
            </a:r>
            <a:endParaRPr i="1"/>
          </a:p>
        </p:txBody>
      </p:sp>
      <p:sp>
        <p:nvSpPr>
          <p:cNvPr id="1677" name="Google Shape;1677;p175"/>
          <p:cNvSpPr/>
          <p:nvPr/>
        </p:nvSpPr>
        <p:spPr>
          <a:xfrm>
            <a:off x="4676210" y="2435839"/>
            <a:ext cx="2013900" cy="23979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Application Server</a:t>
            </a:r>
            <a:endParaRPr b="1"/>
          </a:p>
          <a:p>
            <a:pPr indent="0" lvl="0" marL="0" rtl="0" algn="ctr">
              <a:spcBef>
                <a:spcPts val="0"/>
              </a:spcBef>
              <a:spcAft>
                <a:spcPts val="0"/>
              </a:spcAft>
              <a:buNone/>
            </a:pPr>
            <a:r>
              <a:rPr lang="en"/>
              <a:t>Glassfish</a:t>
            </a:r>
            <a:endParaRPr/>
          </a:p>
        </p:txBody>
      </p:sp>
      <p:sp>
        <p:nvSpPr>
          <p:cNvPr id="1678" name="Google Shape;1678;p175"/>
          <p:cNvSpPr/>
          <p:nvPr/>
        </p:nvSpPr>
        <p:spPr>
          <a:xfrm>
            <a:off x="2871676" y="2428094"/>
            <a:ext cx="1268100" cy="8883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Browser</a:t>
            </a:r>
            <a:br>
              <a:rPr b="1" lang="en"/>
            </a:br>
            <a:r>
              <a:rPr lang="en"/>
              <a:t>Mozilla</a:t>
            </a:r>
            <a:endParaRPr/>
          </a:p>
        </p:txBody>
      </p:sp>
      <p:sp>
        <p:nvSpPr>
          <p:cNvPr id="1679" name="Google Shape;1679;p175"/>
          <p:cNvSpPr/>
          <p:nvPr/>
        </p:nvSpPr>
        <p:spPr>
          <a:xfrm>
            <a:off x="2865834" y="4021539"/>
            <a:ext cx="1268100" cy="812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Web Server</a:t>
            </a:r>
            <a:endParaRPr b="1"/>
          </a:p>
          <a:p>
            <a:pPr indent="0" lvl="0" marL="0" rtl="0" algn="ctr">
              <a:spcBef>
                <a:spcPts val="0"/>
              </a:spcBef>
              <a:spcAft>
                <a:spcPts val="0"/>
              </a:spcAft>
              <a:buNone/>
            </a:pPr>
            <a:r>
              <a:rPr lang="en"/>
              <a:t>Apache</a:t>
            </a:r>
            <a:endParaRPr/>
          </a:p>
        </p:txBody>
      </p:sp>
      <p:cxnSp>
        <p:nvCxnSpPr>
          <p:cNvPr id="1680" name="Google Shape;1680;p175"/>
          <p:cNvCxnSpPr>
            <a:stCxn id="1678" idx="2"/>
            <a:endCxn id="1679" idx="0"/>
          </p:cNvCxnSpPr>
          <p:nvPr/>
        </p:nvCxnSpPr>
        <p:spPr>
          <a:xfrm flipH="1">
            <a:off x="3500026" y="3316394"/>
            <a:ext cx="5700" cy="705000"/>
          </a:xfrm>
          <a:prstGeom prst="straightConnector1">
            <a:avLst/>
          </a:prstGeom>
          <a:noFill/>
          <a:ln cap="flat" cmpd="sng" w="38100">
            <a:solidFill>
              <a:srgbClr val="666666"/>
            </a:solidFill>
            <a:prstDash val="solid"/>
            <a:round/>
            <a:headEnd len="med" w="med" type="stealth"/>
            <a:tailEnd len="med" w="med" type="stealth"/>
          </a:ln>
        </p:spPr>
      </p:cxnSp>
      <p:sp>
        <p:nvSpPr>
          <p:cNvPr id="1681" name="Google Shape;1681;p175"/>
          <p:cNvSpPr/>
          <p:nvPr/>
        </p:nvSpPr>
        <p:spPr>
          <a:xfrm>
            <a:off x="7377742" y="2435839"/>
            <a:ext cx="1477500" cy="23979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 Server</a:t>
            </a:r>
            <a:endParaRPr b="1"/>
          </a:p>
          <a:p>
            <a:pPr indent="0" lvl="0" marL="0" rtl="0" algn="ctr">
              <a:spcBef>
                <a:spcPts val="0"/>
              </a:spcBef>
              <a:spcAft>
                <a:spcPts val="0"/>
              </a:spcAft>
              <a:buNone/>
            </a:pPr>
            <a:r>
              <a:rPr lang="en"/>
              <a:t>DB2</a:t>
            </a:r>
            <a:endParaRPr/>
          </a:p>
        </p:txBody>
      </p:sp>
      <p:cxnSp>
        <p:nvCxnSpPr>
          <p:cNvPr id="1682" name="Google Shape;1682;p175"/>
          <p:cNvCxnSpPr>
            <a:stCxn id="1677" idx="3"/>
            <a:endCxn id="1681" idx="1"/>
          </p:cNvCxnSpPr>
          <p:nvPr/>
        </p:nvCxnSpPr>
        <p:spPr>
          <a:xfrm>
            <a:off x="6690110" y="3634789"/>
            <a:ext cx="687600" cy="0"/>
          </a:xfrm>
          <a:prstGeom prst="straightConnector1">
            <a:avLst/>
          </a:prstGeom>
          <a:noFill/>
          <a:ln cap="flat" cmpd="sng" w="38100">
            <a:solidFill>
              <a:srgbClr val="666666"/>
            </a:solidFill>
            <a:prstDash val="solid"/>
            <a:round/>
            <a:headEnd len="med" w="med" type="stealth"/>
            <a:tailEnd len="med" w="med" type="stealth"/>
          </a:ln>
        </p:spPr>
      </p:cxnSp>
      <p:sp>
        <p:nvSpPr>
          <p:cNvPr id="1683" name="Google Shape;1683;p175"/>
          <p:cNvSpPr/>
          <p:nvPr/>
        </p:nvSpPr>
        <p:spPr>
          <a:xfrm>
            <a:off x="4428192" y="3634887"/>
            <a:ext cx="132600" cy="1311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4" name="Google Shape;1684;p175"/>
          <p:cNvCxnSpPr/>
          <p:nvPr/>
        </p:nvCxnSpPr>
        <p:spPr>
          <a:xfrm flipH="1">
            <a:off x="4133924" y="4422300"/>
            <a:ext cx="547800" cy="5100"/>
          </a:xfrm>
          <a:prstGeom prst="straightConnector1">
            <a:avLst/>
          </a:prstGeom>
          <a:noFill/>
          <a:ln cap="flat" cmpd="sng" w="38100">
            <a:solidFill>
              <a:srgbClr val="666666"/>
            </a:solidFill>
            <a:prstDash val="solid"/>
            <a:round/>
            <a:headEnd len="med" w="med" type="stealth"/>
            <a:tailEnd len="med" w="med" type="stealth"/>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76"/>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90" name="Google Shape;1690;p176"/>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91" name="Google Shape;1691;p176"/>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If you are going to build a web application you have to choose different technologies for each component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In </a:t>
            </a:r>
            <a:r>
              <a:rPr b="1" lang="en">
                <a:solidFill>
                  <a:srgbClr val="FF0000"/>
                </a:solidFill>
              </a:rPr>
              <a:t>Web 1.0</a:t>
            </a:r>
            <a:r>
              <a:rPr lang="en"/>
              <a:t>, full pages were generated on the server side and the sent to the browser which will render them to the user</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lang="en"/>
              <a:t>The need for a richer user experience result in the creation of </a:t>
            </a:r>
            <a:r>
              <a:rPr b="1" lang="en">
                <a:solidFill>
                  <a:srgbClr val="FF0000"/>
                </a:solidFill>
              </a:rPr>
              <a:t>Web 2.0</a:t>
            </a:r>
            <a:r>
              <a:rPr lang="en"/>
              <a:t> which gives more power to the browser.</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164" name="Google Shape;164;p24"/>
          <p:cNvSpPr txBox="1"/>
          <p:nvPr>
            <p:ph idx="1" type="body"/>
          </p:nvPr>
        </p:nvSpPr>
        <p:spPr>
          <a:xfrm>
            <a:off x="457200" y="1081200"/>
            <a:ext cx="8229600" cy="751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Binary Search</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r>
              <a:rPr i="1" lang="en" sz="1800"/>
              <a:t>Search value: 1</a:t>
            </a:r>
            <a:endParaRPr i="1" sz="1800"/>
          </a:p>
        </p:txBody>
      </p:sp>
      <p:graphicFrame>
        <p:nvGraphicFramePr>
          <p:cNvPr id="165" name="Google Shape;165;p24"/>
          <p:cNvGraphicFramePr/>
          <p:nvPr/>
        </p:nvGraphicFramePr>
        <p:xfrm>
          <a:off x="1004325" y="2559025"/>
          <a:ext cx="3000000" cy="3000000"/>
        </p:xfrm>
        <a:graphic>
          <a:graphicData uri="http://schemas.openxmlformats.org/drawingml/2006/table">
            <a:tbl>
              <a:tblPr>
                <a:noFill/>
                <a:tableStyleId>{76B9F9D3-DBF2-41A9-8822-A1AA378F4E7F}</a:tableStyleId>
              </a:tblPr>
              <a:tblGrid>
                <a:gridCol w="658100"/>
                <a:gridCol w="658100"/>
                <a:gridCol w="658100"/>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4</a:t>
                      </a:r>
                      <a:endParaRPr b="1"/>
                    </a:p>
                  </a:txBody>
                  <a:tcPr marT="91425" marB="91425" marR="91425" marL="91425"/>
                </a:tc>
                <a:tc>
                  <a:txBody>
                    <a:bodyPr/>
                    <a:lstStyle/>
                    <a:p>
                      <a:pPr indent="0" lvl="0" marL="0" rtl="0" algn="ctr">
                        <a:spcBef>
                          <a:spcPts val="0"/>
                        </a:spcBef>
                        <a:spcAft>
                          <a:spcPts val="0"/>
                        </a:spcAft>
                        <a:buNone/>
                      </a:pPr>
                      <a:r>
                        <a:rPr b="1" lang="en"/>
                        <a:t>5</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solidFill>
                      <a:srgbClr val="999999"/>
                    </a:solidFill>
                  </a:tcPr>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8</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10</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66" name="Google Shape;166;p24"/>
          <p:cNvGraphicFramePr/>
          <p:nvPr/>
        </p:nvGraphicFramePr>
        <p:xfrm>
          <a:off x="3013750" y="3704725"/>
          <a:ext cx="3000000" cy="3000000"/>
        </p:xfrm>
        <a:graphic>
          <a:graphicData uri="http://schemas.openxmlformats.org/drawingml/2006/table">
            <a:tbl>
              <a:tblPr>
                <a:noFill/>
                <a:tableStyleId>{76B9F9D3-DBF2-41A9-8822-A1AA378F4E7F}</a:tableStyleId>
              </a:tblPr>
              <a:tblGrid>
                <a:gridCol w="658100"/>
                <a:gridCol w="658100"/>
                <a:gridCol w="658100"/>
                <a:gridCol w="658100"/>
                <a:gridCol w="658100"/>
              </a:tblGrid>
              <a:tr h="381000">
                <a:tc>
                  <a:txBody>
                    <a:bodyPr/>
                    <a:lstStyle/>
                    <a:p>
                      <a:pPr indent="0" lvl="0" marL="0" rtl="0" algn="ctr">
                        <a:spcBef>
                          <a:spcPts val="0"/>
                        </a:spcBef>
                        <a:spcAft>
                          <a:spcPts val="0"/>
                        </a:spcAft>
                        <a:buNone/>
                      </a:pPr>
                      <a:r>
                        <a:rPr b="1" lang="en"/>
                        <a:t>1</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solidFill>
                      <a:srgbClr val="999999"/>
                    </a:solidFill>
                  </a:tcPr>
                </a:tc>
                <a:tc>
                  <a:txBody>
                    <a:bodyPr/>
                    <a:lstStyle/>
                    <a:p>
                      <a:pPr indent="0" lvl="0" marL="0" rtl="0" algn="ctr">
                        <a:spcBef>
                          <a:spcPts val="0"/>
                        </a:spcBef>
                        <a:spcAft>
                          <a:spcPts val="0"/>
                        </a:spcAft>
                        <a:buNone/>
                      </a:pPr>
                      <a:r>
                        <a:rPr b="1" lang="en"/>
                        <a:t>4</a:t>
                      </a:r>
                      <a:endParaRPr b="1"/>
                    </a:p>
                  </a:txBody>
                  <a:tcPr marT="91425" marB="91425" marR="91425" marL="91425"/>
                </a:tc>
                <a:tc>
                  <a:txBody>
                    <a:bodyPr/>
                    <a:lstStyle/>
                    <a:p>
                      <a:pPr indent="0" lvl="0" marL="0" rtl="0" algn="ctr">
                        <a:spcBef>
                          <a:spcPts val="0"/>
                        </a:spcBef>
                        <a:spcAft>
                          <a:spcPts val="0"/>
                        </a:spcAft>
                        <a:buNone/>
                      </a:pPr>
                      <a:r>
                        <a:rPr b="1" lang="en"/>
                        <a:t>5</a:t>
                      </a:r>
                      <a:endParaRPr b="1"/>
                    </a:p>
                  </a:txBody>
                  <a:tcPr marT="91425" marB="91425" marR="91425" marL="91425"/>
                </a:tc>
              </a:tr>
            </a:tbl>
          </a:graphicData>
        </a:graphic>
      </p:graphicFrame>
      <p:cxnSp>
        <p:nvCxnSpPr>
          <p:cNvPr id="167" name="Google Shape;167;p24"/>
          <p:cNvCxnSpPr/>
          <p:nvPr/>
        </p:nvCxnSpPr>
        <p:spPr>
          <a:xfrm>
            <a:off x="1010550" y="2945300"/>
            <a:ext cx="2004000" cy="751500"/>
          </a:xfrm>
          <a:prstGeom prst="straightConnector1">
            <a:avLst/>
          </a:prstGeom>
          <a:noFill/>
          <a:ln cap="flat" cmpd="sng" w="19050">
            <a:solidFill>
              <a:srgbClr val="666666"/>
            </a:solidFill>
            <a:prstDash val="dash"/>
            <a:round/>
            <a:headEnd len="med" w="med" type="none"/>
            <a:tailEnd len="med" w="med" type="none"/>
          </a:ln>
        </p:spPr>
      </p:cxnSp>
      <p:cxnSp>
        <p:nvCxnSpPr>
          <p:cNvPr id="168" name="Google Shape;168;p24"/>
          <p:cNvCxnSpPr/>
          <p:nvPr/>
        </p:nvCxnSpPr>
        <p:spPr>
          <a:xfrm flipH="1" rot="10800000">
            <a:off x="6270675" y="2971175"/>
            <a:ext cx="1977900" cy="751500"/>
          </a:xfrm>
          <a:prstGeom prst="straightConnector1">
            <a:avLst/>
          </a:prstGeom>
          <a:noFill/>
          <a:ln cap="flat" cmpd="sng" w="19050">
            <a:solidFill>
              <a:srgbClr val="666666"/>
            </a:solidFill>
            <a:prstDash val="dash"/>
            <a:round/>
            <a:headEnd len="med" w="med" type="none"/>
            <a:tailEnd len="med" w="med" type="none"/>
          </a:ln>
        </p:spPr>
      </p:cxnSp>
      <p:graphicFrame>
        <p:nvGraphicFramePr>
          <p:cNvPr id="169" name="Google Shape;169;p24"/>
          <p:cNvGraphicFramePr/>
          <p:nvPr/>
        </p:nvGraphicFramePr>
        <p:xfrm>
          <a:off x="4000900" y="4771700"/>
          <a:ext cx="3000000" cy="3000000"/>
        </p:xfrm>
        <a:graphic>
          <a:graphicData uri="http://schemas.openxmlformats.org/drawingml/2006/table">
            <a:tbl>
              <a:tblPr>
                <a:noFill/>
                <a:tableStyleId>{76B9F9D3-DBF2-41A9-8822-A1AA378F4E7F}</a:tableStyleId>
              </a:tblPr>
              <a:tblGrid>
                <a:gridCol w="658100"/>
                <a:gridCol w="658100"/>
              </a:tblGrid>
              <a:tr h="381000">
                <a:tc>
                  <a:txBody>
                    <a:bodyPr/>
                    <a:lstStyle/>
                    <a:p>
                      <a:pPr indent="0" lvl="0" marL="0" rtl="0" algn="ctr">
                        <a:spcBef>
                          <a:spcPts val="0"/>
                        </a:spcBef>
                        <a:spcAft>
                          <a:spcPts val="0"/>
                        </a:spcAft>
                        <a:buNone/>
                      </a:pPr>
                      <a:r>
                        <a:rPr b="1" lang="en"/>
                        <a:t>1</a:t>
                      </a:r>
                      <a:endParaRPr b="1"/>
                    </a:p>
                  </a:txBody>
                  <a:tcPr marT="91425" marB="91425" marR="91425" marL="91425">
                    <a:solidFill>
                      <a:srgbClr val="999999"/>
                    </a:solidFill>
                  </a:tcPr>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cxnSp>
        <p:nvCxnSpPr>
          <p:cNvPr id="170" name="Google Shape;170;p24"/>
          <p:cNvCxnSpPr/>
          <p:nvPr/>
        </p:nvCxnSpPr>
        <p:spPr>
          <a:xfrm>
            <a:off x="2997125" y="4111350"/>
            <a:ext cx="1027800" cy="639300"/>
          </a:xfrm>
          <a:prstGeom prst="straightConnector1">
            <a:avLst/>
          </a:prstGeom>
          <a:noFill/>
          <a:ln cap="flat" cmpd="sng" w="19050">
            <a:solidFill>
              <a:srgbClr val="666666"/>
            </a:solidFill>
            <a:prstDash val="dash"/>
            <a:round/>
            <a:headEnd len="med" w="med" type="none"/>
            <a:tailEnd len="med" w="med" type="none"/>
          </a:ln>
        </p:spPr>
      </p:cxnSp>
      <p:cxnSp>
        <p:nvCxnSpPr>
          <p:cNvPr id="171" name="Google Shape;171;p24"/>
          <p:cNvCxnSpPr/>
          <p:nvPr/>
        </p:nvCxnSpPr>
        <p:spPr>
          <a:xfrm flipH="1" rot="10800000">
            <a:off x="5329200" y="4111375"/>
            <a:ext cx="967500" cy="656400"/>
          </a:xfrm>
          <a:prstGeom prst="straightConnector1">
            <a:avLst/>
          </a:prstGeom>
          <a:noFill/>
          <a:ln cap="flat" cmpd="sng" w="19050">
            <a:solidFill>
              <a:srgbClr val="666666"/>
            </a:solidFill>
            <a:prstDash val="dash"/>
            <a:round/>
            <a:headEnd len="med" w="med" type="none"/>
            <a:tailEnd len="med" w="med" type="non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77"/>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697" name="Google Shape;1697;p177"/>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698" name="Google Shape;1698;p177"/>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Droid Sans"/>
              <a:buChar char="➔"/>
            </a:pPr>
            <a:r>
              <a:rPr lang="en"/>
              <a:t>In </a:t>
            </a:r>
            <a:r>
              <a:rPr b="1" lang="en">
                <a:solidFill>
                  <a:srgbClr val="FF0000"/>
                </a:solidFill>
              </a:rPr>
              <a:t>Web 2.0</a:t>
            </a:r>
            <a:r>
              <a:rPr lang="en"/>
              <a:t> more functionality is on the client side. Using Javascript, the UI is more rich and interactive. </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Web applications use AJAX more intensively to improve the UX</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Server exposes its functionality through Web APIs (fancy name for REST WebServices)</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Droid Sans"/>
              <a:buChar char="➔"/>
            </a:pPr>
            <a:r>
              <a:rPr b="1" lang="en">
                <a:solidFill>
                  <a:srgbClr val="FF0000"/>
                </a:solidFill>
              </a:rPr>
              <a:t>AJAX</a:t>
            </a:r>
            <a:r>
              <a:rPr lang="en"/>
              <a:t> stands for Asynchronous Javascript and XML. Allows to bring sections of pages in the background.</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78"/>
          <p:cNvSpPr/>
          <p:nvPr/>
        </p:nvSpPr>
        <p:spPr>
          <a:xfrm rot="-5400000">
            <a:off x="-2145800" y="2116400"/>
            <a:ext cx="6887400" cy="2625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Roboto Condensed"/>
                <a:ea typeface="Roboto Condensed"/>
                <a:cs typeface="Roboto Condensed"/>
                <a:sym typeface="Roboto Condensed"/>
              </a:rPr>
              <a:t>Geek Corner</a:t>
            </a:r>
            <a:endParaRPr b="1" sz="6000">
              <a:solidFill>
                <a:schemeClr val="lt1"/>
              </a:solidFill>
              <a:latin typeface="Roboto Condensed"/>
              <a:ea typeface="Roboto Condensed"/>
              <a:cs typeface="Roboto Condensed"/>
              <a:sym typeface="Roboto Condensed"/>
            </a:endParaRPr>
          </a:p>
        </p:txBody>
      </p:sp>
      <p:sp>
        <p:nvSpPr>
          <p:cNvPr id="1704" name="Google Shape;1704;p178"/>
          <p:cNvSpPr txBox="1"/>
          <p:nvPr>
            <p:ph type="title"/>
          </p:nvPr>
        </p:nvSpPr>
        <p:spPr>
          <a:xfrm>
            <a:off x="2772700" y="199800"/>
            <a:ext cx="59289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thoughts on web development</a:t>
            </a:r>
            <a:endParaRPr/>
          </a:p>
        </p:txBody>
      </p:sp>
      <p:sp>
        <p:nvSpPr>
          <p:cNvPr id="1705" name="Google Shape;1705;p178"/>
          <p:cNvSpPr txBox="1"/>
          <p:nvPr>
            <p:ph idx="1" type="body"/>
          </p:nvPr>
        </p:nvSpPr>
        <p:spPr>
          <a:xfrm>
            <a:off x="2920175" y="1081200"/>
            <a:ext cx="5781300" cy="5526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Font typeface="Roboto Condensed"/>
              <a:buChar char="➔"/>
            </a:pPr>
            <a:r>
              <a:rPr lang="en"/>
              <a:t>There are many frameworks/toolkits/languages to build web applications. When you are about to create a new application is recommended to use these tools</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Roboto Condensed"/>
              <a:buChar char="➔"/>
            </a:pPr>
            <a:r>
              <a:rPr lang="en"/>
              <a:t>Some of these tools are server side and others are client side. Keep that in mind.</a:t>
            </a:r>
            <a:endParaRPr/>
          </a:p>
          <a:p>
            <a:pPr indent="0" lvl="0" marL="0" rtl="0" algn="l">
              <a:spcBef>
                <a:spcPts val="600"/>
              </a:spcBef>
              <a:spcAft>
                <a:spcPts val="0"/>
              </a:spcAft>
              <a:buNone/>
            </a:pPr>
            <a:r>
              <a:t/>
            </a:r>
            <a:endParaRPr/>
          </a:p>
          <a:p>
            <a:pPr indent="-381000" lvl="0" marL="457200" rtl="0" algn="l">
              <a:spcBef>
                <a:spcPts val="600"/>
              </a:spcBef>
              <a:spcAft>
                <a:spcPts val="0"/>
              </a:spcAft>
              <a:buSzPts val="2400"/>
              <a:buFont typeface="Roboto Condensed"/>
              <a:buChar char="➔"/>
            </a:pPr>
            <a:r>
              <a:rPr lang="en"/>
              <a:t>For example, AngularJS is client-side. Node.js is server-side.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09" name="Shape 1709"/>
        <p:cNvGrpSpPr/>
        <p:nvPr/>
      </p:nvGrpSpPr>
      <p:grpSpPr>
        <a:xfrm>
          <a:off x="0" y="0"/>
          <a:ext cx="0" cy="0"/>
          <a:chOff x="0" y="0"/>
          <a:chExt cx="0" cy="0"/>
        </a:xfrm>
      </p:grpSpPr>
      <p:sp>
        <p:nvSpPr>
          <p:cNvPr id="1710" name="Google Shape;1710;p179"/>
          <p:cNvSpPr txBox="1"/>
          <p:nvPr>
            <p:ph type="ctrTitle"/>
          </p:nvPr>
        </p:nvSpPr>
        <p:spPr>
          <a:xfrm>
            <a:off x="292075" y="1154800"/>
            <a:ext cx="7543800" cy="9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Condensed"/>
                <a:ea typeface="Roboto Condensed"/>
                <a:cs typeface="Roboto Condensed"/>
                <a:sym typeface="Roboto Condensed"/>
              </a:rPr>
              <a:t>Algorithm Design</a:t>
            </a:r>
            <a:br>
              <a:rPr lang="en">
                <a:solidFill>
                  <a:srgbClr val="F3F3F3"/>
                </a:solidFill>
                <a:latin typeface="Roboto Condensed"/>
                <a:ea typeface="Roboto Condensed"/>
                <a:cs typeface="Roboto Condensed"/>
                <a:sym typeface="Roboto Condensed"/>
              </a:rPr>
            </a:br>
            <a:endParaRPr sz="1000">
              <a:solidFill>
                <a:srgbClr val="F3F3F3"/>
              </a:solidFill>
              <a:latin typeface="Roboto Condensed"/>
              <a:ea typeface="Roboto Condensed"/>
              <a:cs typeface="Roboto Condensed"/>
              <a:sym typeface="Roboto Condensed"/>
            </a:endParaRPr>
          </a:p>
        </p:txBody>
      </p:sp>
      <p:pic>
        <p:nvPicPr>
          <p:cNvPr id="1711" name="Google Shape;1711;p179"/>
          <p:cNvPicPr preferRelativeResize="0"/>
          <p:nvPr/>
        </p:nvPicPr>
        <p:blipFill>
          <a:blip r:embed="rId3">
            <a:alphaModFix/>
          </a:blip>
          <a:stretch>
            <a:fillRect/>
          </a:stretch>
        </p:blipFill>
        <p:spPr>
          <a:xfrm>
            <a:off x="4581825" y="2345775"/>
            <a:ext cx="4152826" cy="4152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177" name="Google Shape;177;p25"/>
          <p:cNvSpPr txBox="1"/>
          <p:nvPr>
            <p:ph idx="1" type="body"/>
          </p:nvPr>
        </p:nvSpPr>
        <p:spPr>
          <a:xfrm>
            <a:off x="457200" y="1081200"/>
            <a:ext cx="8229600" cy="809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Binary Search</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endParaRPr i="1" sz="1800"/>
          </a:p>
        </p:txBody>
      </p:sp>
      <p:graphicFrame>
        <p:nvGraphicFramePr>
          <p:cNvPr id="178" name="Google Shape;178;p25"/>
          <p:cNvGraphicFramePr/>
          <p:nvPr/>
        </p:nvGraphicFramePr>
        <p:xfrm>
          <a:off x="971875" y="2427950"/>
          <a:ext cx="3000000" cy="3000000"/>
        </p:xfrm>
        <a:graphic>
          <a:graphicData uri="http://schemas.openxmlformats.org/drawingml/2006/table">
            <a:tbl>
              <a:tblPr>
                <a:noFill/>
                <a:tableStyleId>{76B9F9D3-DBF2-41A9-8822-A1AA378F4E7F}</a:tableStyleId>
              </a:tblPr>
              <a:tblGrid>
                <a:gridCol w="429325"/>
                <a:gridCol w="6876650"/>
              </a:tblGrid>
              <a:tr h="381000">
                <a:tc>
                  <a:txBody>
                    <a:bodyPr/>
                    <a:lstStyle/>
                    <a:p>
                      <a:pPr indent="0" lvl="0" marL="0" rtl="0" algn="l">
                        <a:spcBef>
                          <a:spcPts val="0"/>
                        </a:spcBef>
                        <a:spcAft>
                          <a:spcPts val="0"/>
                        </a:spcAft>
                        <a:buNone/>
                      </a:pPr>
                      <a:r>
                        <a:rPr lang="en">
                          <a:latin typeface="Consolas"/>
                          <a:ea typeface="Consolas"/>
                          <a:cs typeface="Consolas"/>
                          <a:sym typeface="Consolas"/>
                        </a:rPr>
                        <a:t>01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08</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09</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a:latin typeface="Consolas"/>
                          <a:ea typeface="Consolas"/>
                          <a:cs typeface="Consolas"/>
                          <a:sym typeface="Consolas"/>
                        </a:rPr>
                        <a:t>int binarySearch(double a[], double key, int lowEnd, int highEnd)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int middle;</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if (lowEnd &gt; highEnd)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return -1; //Not found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else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middle = (lowEnd + highEnd) / 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if (a[middle] == key)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return middle;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else if (a[middle] &lt; key)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return binarySearch(a, key, middle + 1, highEnd);</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else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r>
                        <a:rPr lang="en">
                          <a:solidFill>
                            <a:srgbClr val="000000"/>
                          </a:solidFill>
                          <a:latin typeface="Consolas"/>
                          <a:ea typeface="Consolas"/>
                          <a:cs typeface="Consolas"/>
                          <a:sym typeface="Consolas"/>
                        </a:rPr>
                        <a:t>return binarySearch(a, key, lowEnd, middle - 1);</a:t>
                      </a: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184" name="Google Shape;184;p26"/>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Mergesort</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graphicFrame>
        <p:nvGraphicFramePr>
          <p:cNvPr id="185" name="Google Shape;185;p26"/>
          <p:cNvGraphicFramePr/>
          <p:nvPr/>
        </p:nvGraphicFramePr>
        <p:xfrm>
          <a:off x="1952450" y="2176800"/>
          <a:ext cx="3000000" cy="3000000"/>
        </p:xfrm>
        <a:graphic>
          <a:graphicData uri="http://schemas.openxmlformats.org/drawingml/2006/table">
            <a:tbl>
              <a:tblPr>
                <a:noFill/>
                <a:tableStyleId>{76B9F9D3-DBF2-41A9-8822-A1AA378F4E7F}</a:tableStyleId>
              </a:tblPr>
              <a:tblGrid>
                <a:gridCol w="658100"/>
                <a:gridCol w="658100"/>
                <a:gridCol w="658100"/>
                <a:gridCol w="658100"/>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86" name="Google Shape;186;p26"/>
          <p:cNvGraphicFramePr/>
          <p:nvPr/>
        </p:nvGraphicFramePr>
        <p:xfrm>
          <a:off x="1365275" y="3162925"/>
          <a:ext cx="3000000" cy="3000000"/>
        </p:xfrm>
        <a:graphic>
          <a:graphicData uri="http://schemas.openxmlformats.org/drawingml/2006/table">
            <a:tbl>
              <a:tblPr>
                <a:noFill/>
                <a:tableStyleId>{76B9F9D3-DBF2-41A9-8822-A1AA378F4E7F}</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87" name="Google Shape;187;p26"/>
          <p:cNvGraphicFramePr/>
          <p:nvPr/>
        </p:nvGraphicFramePr>
        <p:xfrm>
          <a:off x="5134900" y="3162925"/>
          <a:ext cx="3000000" cy="3000000"/>
        </p:xfrm>
        <a:graphic>
          <a:graphicData uri="http://schemas.openxmlformats.org/drawingml/2006/table">
            <a:tbl>
              <a:tblPr>
                <a:noFill/>
                <a:tableStyleId>{76B9F9D3-DBF2-41A9-8822-A1AA378F4E7F}</a:tableStyleId>
              </a:tblPr>
              <a:tblGrid>
                <a:gridCol w="658100"/>
                <a:gridCol w="658100"/>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88" name="Google Shape;188;p26"/>
          <p:cNvGraphicFramePr/>
          <p:nvPr/>
        </p:nvGraphicFramePr>
        <p:xfrm>
          <a:off x="1194950" y="4149050"/>
          <a:ext cx="3000000" cy="3000000"/>
        </p:xfrm>
        <a:graphic>
          <a:graphicData uri="http://schemas.openxmlformats.org/drawingml/2006/table">
            <a:tbl>
              <a:tblPr>
                <a:noFill/>
                <a:tableStyleId>{76B9F9D3-DBF2-41A9-8822-A1AA378F4E7F}</a:tableStyleId>
              </a:tblPr>
              <a:tblGrid>
                <a:gridCol w="658100"/>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89" name="Google Shape;189;p26"/>
          <p:cNvGraphicFramePr/>
          <p:nvPr/>
        </p:nvGraphicFramePr>
        <p:xfrm>
          <a:off x="5022825" y="4149050"/>
          <a:ext cx="3000000" cy="3000000"/>
        </p:xfrm>
        <a:graphic>
          <a:graphicData uri="http://schemas.openxmlformats.org/drawingml/2006/table">
            <a:tbl>
              <a:tblPr>
                <a:noFill/>
                <a:tableStyleId>{76B9F9D3-DBF2-41A9-8822-A1AA378F4E7F}</a:tableStyleId>
              </a:tblPr>
              <a:tblGrid>
                <a:gridCol w="658100"/>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solidFill>
                      <a:srgbClr val="FFFFFF"/>
                    </a:solidFill>
                  </a:tcPr>
                </a:tc>
              </a:tr>
            </a:tbl>
          </a:graphicData>
        </a:graphic>
      </p:graphicFrame>
      <p:graphicFrame>
        <p:nvGraphicFramePr>
          <p:cNvPr id="190" name="Google Shape;190;p26"/>
          <p:cNvGraphicFramePr/>
          <p:nvPr/>
        </p:nvGraphicFramePr>
        <p:xfrm>
          <a:off x="6609600" y="4149050"/>
          <a:ext cx="3000000" cy="3000000"/>
        </p:xfrm>
        <a:graphic>
          <a:graphicData uri="http://schemas.openxmlformats.org/drawingml/2006/table">
            <a:tbl>
              <a:tblPr>
                <a:noFill/>
                <a:tableStyleId>{76B9F9D3-DBF2-41A9-8822-A1AA378F4E7F}</a:tableStyleId>
              </a:tblPr>
              <a:tblGrid>
                <a:gridCol w="658100"/>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graphicFrame>
        <p:nvGraphicFramePr>
          <p:cNvPr id="191" name="Google Shape;191;p26"/>
          <p:cNvGraphicFramePr/>
          <p:nvPr/>
        </p:nvGraphicFramePr>
        <p:xfrm>
          <a:off x="2772750" y="4149050"/>
          <a:ext cx="3000000" cy="3000000"/>
        </p:xfrm>
        <a:graphic>
          <a:graphicData uri="http://schemas.openxmlformats.org/drawingml/2006/table">
            <a:tbl>
              <a:tblPr>
                <a:noFill/>
                <a:tableStyleId>{76B9F9D3-DBF2-41A9-8822-A1AA378F4E7F}</a:tableStyleId>
              </a:tblPr>
              <a:tblGrid>
                <a:gridCol w="658100"/>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92" name="Google Shape;192;p26"/>
          <p:cNvGraphicFramePr/>
          <p:nvPr/>
        </p:nvGraphicFramePr>
        <p:xfrm>
          <a:off x="11187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193" name="Google Shape;193;p26"/>
          <p:cNvGraphicFramePr/>
          <p:nvPr/>
        </p:nvGraphicFramePr>
        <p:xfrm>
          <a:off x="18807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194" name="Google Shape;194;p26"/>
          <p:cNvGraphicFramePr/>
          <p:nvPr/>
        </p:nvGraphicFramePr>
        <p:xfrm>
          <a:off x="27189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195" name="Google Shape;195;p26"/>
          <p:cNvGraphicFramePr/>
          <p:nvPr/>
        </p:nvGraphicFramePr>
        <p:xfrm>
          <a:off x="34809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196" name="Google Shape;196;p26"/>
          <p:cNvGraphicFramePr/>
          <p:nvPr/>
        </p:nvGraphicFramePr>
        <p:xfrm>
          <a:off x="50049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197" name="Google Shape;197;p26"/>
          <p:cNvGraphicFramePr/>
          <p:nvPr/>
        </p:nvGraphicFramePr>
        <p:xfrm>
          <a:off x="57669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198" name="Google Shape;198;p26"/>
          <p:cNvGraphicFramePr/>
          <p:nvPr/>
        </p:nvGraphicFramePr>
        <p:xfrm>
          <a:off x="66051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199" name="Google Shape;199;p26"/>
          <p:cNvGraphicFramePr/>
          <p:nvPr/>
        </p:nvGraphicFramePr>
        <p:xfrm>
          <a:off x="7367150" y="5148600"/>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200" name="Google Shape;200;p26"/>
          <p:cNvSpPr/>
          <p:nvPr/>
        </p:nvSpPr>
        <p:spPr>
          <a:xfrm rot="6547514">
            <a:off x="2509048" y="26855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6"/>
          <p:cNvSpPr/>
          <p:nvPr/>
        </p:nvSpPr>
        <p:spPr>
          <a:xfrm rot="6547514">
            <a:off x="1747048" y="36761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6"/>
          <p:cNvSpPr/>
          <p:nvPr/>
        </p:nvSpPr>
        <p:spPr>
          <a:xfrm rot="6547514">
            <a:off x="1289848" y="46667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6"/>
          <p:cNvSpPr/>
          <p:nvPr/>
        </p:nvSpPr>
        <p:spPr>
          <a:xfrm rot="6547514">
            <a:off x="5539122" y="3675551"/>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6"/>
          <p:cNvSpPr/>
          <p:nvPr/>
        </p:nvSpPr>
        <p:spPr>
          <a:xfrm rot="6547514">
            <a:off x="5234322" y="4666151"/>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6"/>
          <p:cNvSpPr/>
          <p:nvPr/>
        </p:nvSpPr>
        <p:spPr>
          <a:xfrm rot="3440037">
            <a:off x="6166626" y="2685428"/>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6"/>
          <p:cNvSpPr/>
          <p:nvPr/>
        </p:nvSpPr>
        <p:spPr>
          <a:xfrm rot="3440037">
            <a:off x="6928626" y="3676028"/>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6"/>
          <p:cNvSpPr/>
          <p:nvPr/>
        </p:nvSpPr>
        <p:spPr>
          <a:xfrm rot="3440037">
            <a:off x="7385826" y="4666628"/>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6"/>
          <p:cNvSpPr/>
          <p:nvPr/>
        </p:nvSpPr>
        <p:spPr>
          <a:xfrm rot="3440037">
            <a:off x="3118626" y="3676028"/>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6"/>
          <p:cNvSpPr/>
          <p:nvPr/>
        </p:nvSpPr>
        <p:spPr>
          <a:xfrm rot="3440037">
            <a:off x="3555401" y="4666703"/>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6"/>
          <p:cNvSpPr/>
          <p:nvPr/>
        </p:nvSpPr>
        <p:spPr>
          <a:xfrm rot="3440037">
            <a:off x="1935451" y="4661653"/>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6"/>
          <p:cNvSpPr/>
          <p:nvPr/>
        </p:nvSpPr>
        <p:spPr>
          <a:xfrm rot="3440037">
            <a:off x="5847901" y="4661653"/>
            <a:ext cx="432985" cy="36674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6"/>
          <p:cNvSpPr/>
          <p:nvPr/>
        </p:nvSpPr>
        <p:spPr>
          <a:xfrm rot="6547514">
            <a:off x="6802497" y="466167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6"/>
          <p:cNvSpPr/>
          <p:nvPr/>
        </p:nvSpPr>
        <p:spPr>
          <a:xfrm rot="6547514">
            <a:off x="2916297" y="466167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 / Descargo de Responsabilidad</a:t>
            </a:r>
            <a:endParaRPr/>
          </a:p>
        </p:txBody>
      </p:sp>
      <p:sp>
        <p:nvSpPr>
          <p:cNvPr id="43" name="Google Shape;43;p9"/>
          <p:cNvSpPr txBox="1"/>
          <p:nvPr>
            <p:ph idx="1" type="body"/>
          </p:nvPr>
        </p:nvSpPr>
        <p:spPr>
          <a:xfrm>
            <a:off x="457200" y="1081200"/>
            <a:ext cx="8229600" cy="548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p>
          <a:p>
            <a:pPr indent="0" lvl="0" marL="4572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 sz="2000"/>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19" name="Google Shape;219;p27"/>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Mergesort</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graphicFrame>
        <p:nvGraphicFramePr>
          <p:cNvPr id="220" name="Google Shape;220;p27"/>
          <p:cNvGraphicFramePr/>
          <p:nvPr/>
        </p:nvGraphicFramePr>
        <p:xfrm>
          <a:off x="10031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221" name="Google Shape;221;p27"/>
          <p:cNvGraphicFramePr/>
          <p:nvPr/>
        </p:nvGraphicFramePr>
        <p:xfrm>
          <a:off x="17651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7</a:t>
                      </a:r>
                      <a:endParaRPr b="1"/>
                    </a:p>
                  </a:txBody>
                  <a:tcPr marT="91425" marB="91425" marR="91425" marL="91425"/>
                </a:tc>
              </a:tr>
            </a:tbl>
          </a:graphicData>
        </a:graphic>
      </p:graphicFrame>
      <p:graphicFrame>
        <p:nvGraphicFramePr>
          <p:cNvPr id="222" name="Google Shape;222;p27"/>
          <p:cNvGraphicFramePr/>
          <p:nvPr/>
        </p:nvGraphicFramePr>
        <p:xfrm>
          <a:off x="26033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3</a:t>
                      </a:r>
                      <a:endParaRPr b="1"/>
                    </a:p>
                  </a:txBody>
                  <a:tcPr marT="91425" marB="91425" marR="91425" marL="91425"/>
                </a:tc>
              </a:tr>
            </a:tbl>
          </a:graphicData>
        </a:graphic>
      </p:graphicFrame>
      <p:graphicFrame>
        <p:nvGraphicFramePr>
          <p:cNvPr id="223" name="Google Shape;223;p27"/>
          <p:cNvGraphicFramePr/>
          <p:nvPr/>
        </p:nvGraphicFramePr>
        <p:xfrm>
          <a:off x="33653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224" name="Google Shape;224;p27"/>
          <p:cNvGraphicFramePr/>
          <p:nvPr/>
        </p:nvGraphicFramePr>
        <p:xfrm>
          <a:off x="48893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9</a:t>
                      </a:r>
                      <a:endParaRPr b="1"/>
                    </a:p>
                  </a:txBody>
                  <a:tcPr marT="91425" marB="91425" marR="91425" marL="91425"/>
                </a:tc>
              </a:tr>
            </a:tbl>
          </a:graphicData>
        </a:graphic>
      </p:graphicFrame>
      <p:graphicFrame>
        <p:nvGraphicFramePr>
          <p:cNvPr id="225" name="Google Shape;225;p27"/>
          <p:cNvGraphicFramePr/>
          <p:nvPr/>
        </p:nvGraphicFramePr>
        <p:xfrm>
          <a:off x="56513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226" name="Google Shape;226;p27"/>
          <p:cNvGraphicFramePr/>
          <p:nvPr/>
        </p:nvGraphicFramePr>
        <p:xfrm>
          <a:off x="64895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graphicFrame>
        <p:nvGraphicFramePr>
          <p:cNvPr id="227" name="Google Shape;227;p27"/>
          <p:cNvGraphicFramePr/>
          <p:nvPr/>
        </p:nvGraphicFramePr>
        <p:xfrm>
          <a:off x="7251550" y="2182775"/>
          <a:ext cx="3000000" cy="3000000"/>
        </p:xfrm>
        <a:graphic>
          <a:graphicData uri="http://schemas.openxmlformats.org/drawingml/2006/table">
            <a:tbl>
              <a:tblPr>
                <a:noFill/>
                <a:tableStyleId>{76B9F9D3-DBF2-41A9-8822-A1AA378F4E7F}</a:tableStyleId>
              </a:tblPr>
              <a:tblGrid>
                <a:gridCol w="658100"/>
              </a:tblGrid>
              <a:tr h="381000">
                <a:tc>
                  <a:txBody>
                    <a:bodyPr/>
                    <a:lstStyle/>
                    <a:p>
                      <a:pPr indent="0" lvl="0" marL="0" rtl="0" algn="ctr">
                        <a:spcBef>
                          <a:spcPts val="0"/>
                        </a:spcBef>
                        <a:spcAft>
                          <a:spcPts val="0"/>
                        </a:spcAft>
                        <a:buNone/>
                      </a:pPr>
                      <a:r>
                        <a:rPr b="1" lang="en"/>
                        <a:t>2</a:t>
                      </a:r>
                      <a:endParaRPr b="1"/>
                    </a:p>
                  </a:txBody>
                  <a:tcPr marT="91425" marB="91425" marR="91425" marL="91425"/>
                </a:tc>
              </a:tr>
            </a:tbl>
          </a:graphicData>
        </a:graphic>
      </p:graphicFrame>
      <p:sp>
        <p:nvSpPr>
          <p:cNvPr id="228" name="Google Shape;228;p27"/>
          <p:cNvSpPr/>
          <p:nvPr/>
        </p:nvSpPr>
        <p:spPr>
          <a:xfrm rot="3819950">
            <a:off x="1288500" y="2742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rot="6547514">
            <a:off x="1792798" y="2731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rot="3819950">
            <a:off x="2866275" y="2742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rot="6547514">
            <a:off x="3370572" y="2731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rot="3819950">
            <a:off x="5219525" y="2742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rot="6547514">
            <a:off x="5723822" y="2731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rot="3819950">
            <a:off x="6797300" y="2742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rot="6547514">
            <a:off x="7301597" y="2731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6" name="Google Shape;236;p27"/>
          <p:cNvGraphicFramePr/>
          <p:nvPr/>
        </p:nvGraphicFramePr>
        <p:xfrm>
          <a:off x="1003150" y="3276375"/>
          <a:ext cx="3000000" cy="3000000"/>
        </p:xfrm>
        <a:graphic>
          <a:graphicData uri="http://schemas.openxmlformats.org/drawingml/2006/table">
            <a:tbl>
              <a:tblPr>
                <a:noFill/>
                <a:tableStyleId>{76B9F9D3-DBF2-41A9-8822-A1AA378F4E7F}</a:tableStyleId>
              </a:tblPr>
              <a:tblGrid>
                <a:gridCol w="705025"/>
                <a:gridCol w="705025"/>
              </a:tblGrid>
              <a:tr h="396200">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237" name="Google Shape;237;p27"/>
          <p:cNvGraphicFramePr/>
          <p:nvPr/>
        </p:nvGraphicFramePr>
        <p:xfrm>
          <a:off x="2603350" y="3276375"/>
          <a:ext cx="3000000" cy="3000000"/>
        </p:xfrm>
        <a:graphic>
          <a:graphicData uri="http://schemas.openxmlformats.org/drawingml/2006/table">
            <a:tbl>
              <a:tblPr>
                <a:noFill/>
                <a:tableStyleId>{76B9F9D3-DBF2-41A9-8822-A1AA378F4E7F}</a:tableStyleId>
              </a:tblPr>
              <a:tblGrid>
                <a:gridCol w="705025"/>
                <a:gridCol w="70502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r>
            </a:tbl>
          </a:graphicData>
        </a:graphic>
      </p:graphicFrame>
      <p:graphicFrame>
        <p:nvGraphicFramePr>
          <p:cNvPr id="238" name="Google Shape;238;p27"/>
          <p:cNvGraphicFramePr/>
          <p:nvPr/>
        </p:nvGraphicFramePr>
        <p:xfrm>
          <a:off x="4965550" y="3276375"/>
          <a:ext cx="3000000" cy="3000000"/>
        </p:xfrm>
        <a:graphic>
          <a:graphicData uri="http://schemas.openxmlformats.org/drawingml/2006/table">
            <a:tbl>
              <a:tblPr>
                <a:noFill/>
                <a:tableStyleId>{76B9F9D3-DBF2-41A9-8822-A1AA378F4E7F}</a:tableStyleId>
              </a:tblPr>
              <a:tblGrid>
                <a:gridCol w="705025"/>
                <a:gridCol w="705025"/>
              </a:tblGrid>
              <a:tr h="396200">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graphicFrame>
        <p:nvGraphicFramePr>
          <p:cNvPr id="239" name="Google Shape;239;p27"/>
          <p:cNvGraphicFramePr/>
          <p:nvPr/>
        </p:nvGraphicFramePr>
        <p:xfrm>
          <a:off x="6565750" y="3276375"/>
          <a:ext cx="3000000" cy="3000000"/>
        </p:xfrm>
        <a:graphic>
          <a:graphicData uri="http://schemas.openxmlformats.org/drawingml/2006/table">
            <a:tbl>
              <a:tblPr>
                <a:noFill/>
                <a:tableStyleId>{76B9F9D3-DBF2-41A9-8822-A1AA378F4E7F}</a:tableStyleId>
              </a:tblPr>
              <a:tblGrid>
                <a:gridCol w="705025"/>
                <a:gridCol w="70502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r>
            </a:tbl>
          </a:graphicData>
        </a:graphic>
      </p:graphicFrame>
      <p:sp>
        <p:nvSpPr>
          <p:cNvPr id="240" name="Google Shape;240;p27"/>
          <p:cNvSpPr/>
          <p:nvPr/>
        </p:nvSpPr>
        <p:spPr>
          <a:xfrm rot="3819950">
            <a:off x="1593300" y="3885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rot="6547514">
            <a:off x="2989572" y="3874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rot="3819950">
            <a:off x="5631900" y="3885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rot="6547514">
            <a:off x="7028172" y="38746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4" name="Google Shape;244;p27"/>
          <p:cNvGraphicFramePr/>
          <p:nvPr/>
        </p:nvGraphicFramePr>
        <p:xfrm>
          <a:off x="695825" y="4388775"/>
          <a:ext cx="3000000" cy="3000000"/>
        </p:xfrm>
        <a:graphic>
          <a:graphicData uri="http://schemas.openxmlformats.org/drawingml/2006/table">
            <a:tbl>
              <a:tblPr>
                <a:noFill/>
                <a:tableStyleId>{76B9F9D3-DBF2-41A9-8822-A1AA378F4E7F}</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graphicFrame>
        <p:nvGraphicFramePr>
          <p:cNvPr id="245" name="Google Shape;245;p27"/>
          <p:cNvGraphicFramePr/>
          <p:nvPr/>
        </p:nvGraphicFramePr>
        <p:xfrm>
          <a:off x="4725475" y="4388775"/>
          <a:ext cx="3000000" cy="3000000"/>
        </p:xfrm>
        <a:graphic>
          <a:graphicData uri="http://schemas.openxmlformats.org/drawingml/2006/table">
            <a:tbl>
              <a:tblPr>
                <a:noFill/>
                <a:tableStyleId>{76B9F9D3-DBF2-41A9-8822-A1AA378F4E7F}</a:tableStyleId>
              </a:tblPr>
              <a:tblGrid>
                <a:gridCol w="930675"/>
                <a:gridCol w="930675"/>
                <a:gridCol w="930675"/>
                <a:gridCol w="930675"/>
              </a:tblGrid>
              <a:tr h="3962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r>
            </a:tbl>
          </a:graphicData>
        </a:graphic>
      </p:graphicFrame>
      <p:sp>
        <p:nvSpPr>
          <p:cNvPr id="246" name="Google Shape;246;p27"/>
          <p:cNvSpPr/>
          <p:nvPr/>
        </p:nvSpPr>
        <p:spPr>
          <a:xfrm rot="3819950">
            <a:off x="3041100" y="5028427"/>
            <a:ext cx="432817" cy="366672"/>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rot="6547514">
            <a:off x="5808972" y="4941426"/>
            <a:ext cx="433105" cy="366691"/>
          </a:xfrm>
          <a:prstGeom prst="rightArrow">
            <a:avLst>
              <a:gd fmla="val 50000" name="adj1"/>
              <a:gd fmla="val 50000" name="adj2"/>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8" name="Google Shape;248;p27"/>
          <p:cNvGraphicFramePr/>
          <p:nvPr/>
        </p:nvGraphicFramePr>
        <p:xfrm>
          <a:off x="781000" y="5511325"/>
          <a:ext cx="3000000" cy="3000000"/>
        </p:xfrm>
        <a:graphic>
          <a:graphicData uri="http://schemas.openxmlformats.org/drawingml/2006/table">
            <a:tbl>
              <a:tblPr>
                <a:noFill/>
                <a:tableStyleId>{76B9F9D3-DBF2-41A9-8822-A1AA378F4E7F}</a:tableStyleId>
              </a:tblPr>
              <a:tblGrid>
                <a:gridCol w="904875"/>
                <a:gridCol w="904875"/>
                <a:gridCol w="904875"/>
                <a:gridCol w="904875"/>
                <a:gridCol w="904875"/>
                <a:gridCol w="904875"/>
                <a:gridCol w="904875"/>
                <a:gridCol w="904875"/>
              </a:tblGrid>
              <a:tr h="381000">
                <a:tc>
                  <a:txBody>
                    <a:bodyPr/>
                    <a:lstStyle/>
                    <a:p>
                      <a:pPr indent="0" lvl="0" marL="0" rtl="0" algn="ctr">
                        <a:spcBef>
                          <a:spcPts val="0"/>
                        </a:spcBef>
                        <a:spcAft>
                          <a:spcPts val="0"/>
                        </a:spcAft>
                        <a:buNone/>
                      </a:pPr>
                      <a:r>
                        <a:rPr b="1" lang="en"/>
                        <a:t>2</a:t>
                      </a:r>
                      <a:endParaRPr b="1"/>
                    </a:p>
                  </a:txBody>
                  <a:tcPr marT="91425" marB="91425" marR="91425" marL="91425"/>
                </a:tc>
                <a:tc>
                  <a:txBody>
                    <a:bodyPr/>
                    <a:lstStyle/>
                    <a:p>
                      <a:pPr indent="0" lvl="0" marL="0" rtl="0" algn="ctr">
                        <a:spcBef>
                          <a:spcPts val="0"/>
                        </a:spcBef>
                        <a:spcAft>
                          <a:spcPts val="0"/>
                        </a:spcAft>
                        <a:buNone/>
                      </a:pPr>
                      <a:r>
                        <a:rPr b="1" lang="en"/>
                        <a:t>3</a:t>
                      </a:r>
                      <a:endParaRPr b="1"/>
                    </a:p>
                  </a:txBody>
                  <a:tcPr marT="91425" marB="91425" marR="91425" marL="91425"/>
                </a:tc>
                <a:tc>
                  <a:txBody>
                    <a:bodyPr/>
                    <a:lstStyle/>
                    <a:p>
                      <a:pPr indent="0" lvl="0" marL="0" rtl="0" algn="ctr">
                        <a:spcBef>
                          <a:spcPts val="0"/>
                        </a:spcBef>
                        <a:spcAft>
                          <a:spcPts val="0"/>
                        </a:spcAft>
                        <a:buNone/>
                      </a:pPr>
                      <a:r>
                        <a:rPr b="1" lang="en"/>
                        <a:t>6</a:t>
                      </a:r>
                      <a:endParaRPr b="1"/>
                    </a:p>
                  </a:txBody>
                  <a:tcPr marT="91425" marB="91425" marR="91425" marL="91425"/>
                </a:tc>
                <a:tc>
                  <a:txBody>
                    <a:bodyPr/>
                    <a:lstStyle/>
                    <a:p>
                      <a:pPr indent="0" lvl="0" marL="0" rtl="0" algn="ctr">
                        <a:spcBef>
                          <a:spcPts val="0"/>
                        </a:spcBef>
                        <a:spcAft>
                          <a:spcPts val="0"/>
                        </a:spcAft>
                        <a:buNone/>
                      </a:pPr>
                      <a:r>
                        <a:rPr b="1" lang="en"/>
                        <a:t>7</a:t>
                      </a:r>
                      <a:endParaRPr b="1"/>
                    </a:p>
                  </a:txBody>
                  <a:tcPr marT="91425" marB="91425" marR="91425" marL="91425"/>
                </a:tc>
                <a:tc>
                  <a:txBody>
                    <a:bodyPr/>
                    <a:lstStyle/>
                    <a:p>
                      <a:pPr indent="0" lvl="0" marL="0" rtl="0" algn="ctr">
                        <a:spcBef>
                          <a:spcPts val="0"/>
                        </a:spcBef>
                        <a:spcAft>
                          <a:spcPts val="0"/>
                        </a:spcAft>
                        <a:buNone/>
                      </a:pPr>
                      <a:r>
                        <a:rPr b="1" lang="en"/>
                        <a:t>9</a:t>
                      </a:r>
                      <a:endParaRPr b="1"/>
                    </a:p>
                  </a:txBody>
                  <a:tcPr marT="91425" marB="91425" marR="91425" marL="91425"/>
                </a:tc>
                <a:tc>
                  <a:txBody>
                    <a:bodyPr/>
                    <a:lstStyle/>
                    <a:p>
                      <a:pPr indent="0" lvl="0" marL="0" rtl="0" algn="ctr">
                        <a:spcBef>
                          <a:spcPts val="0"/>
                        </a:spcBef>
                        <a:spcAft>
                          <a:spcPts val="0"/>
                        </a:spcAft>
                        <a:buNone/>
                      </a:pPr>
                      <a:r>
                        <a:rPr b="1" lang="en"/>
                        <a:t>11</a:t>
                      </a:r>
                      <a:endParaRPr b="1"/>
                    </a:p>
                  </a:txBody>
                  <a:tcPr marT="91425" marB="91425" marR="91425" marL="91425"/>
                </a:tc>
                <a:tc>
                  <a:txBody>
                    <a:bodyPr/>
                    <a:lstStyle/>
                    <a:p>
                      <a:pPr indent="0" lvl="0" marL="0" rtl="0" algn="ctr">
                        <a:spcBef>
                          <a:spcPts val="0"/>
                        </a:spcBef>
                        <a:spcAft>
                          <a:spcPts val="0"/>
                        </a:spcAft>
                        <a:buNone/>
                      </a:pPr>
                      <a:r>
                        <a:rPr b="1" lang="en"/>
                        <a:t>12</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54" name="Google Shape;254;p28"/>
          <p:cNvSpPr txBox="1"/>
          <p:nvPr>
            <p:ph idx="1" type="body"/>
          </p:nvPr>
        </p:nvSpPr>
        <p:spPr>
          <a:xfrm>
            <a:off x="457200" y="1081200"/>
            <a:ext cx="8229600" cy="809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Mergesort</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endParaRPr i="1" sz="1800"/>
          </a:p>
        </p:txBody>
      </p:sp>
      <p:graphicFrame>
        <p:nvGraphicFramePr>
          <p:cNvPr id="255" name="Google Shape;255;p28"/>
          <p:cNvGraphicFramePr/>
          <p:nvPr/>
        </p:nvGraphicFramePr>
        <p:xfrm>
          <a:off x="919013" y="2427950"/>
          <a:ext cx="3000000" cy="3000000"/>
        </p:xfrm>
        <a:graphic>
          <a:graphicData uri="http://schemas.openxmlformats.org/drawingml/2006/table">
            <a:tbl>
              <a:tblPr>
                <a:noFill/>
                <a:tableStyleId>{76B9F9D3-DBF2-41A9-8822-A1AA378F4E7F}</a:tableStyleId>
              </a:tblPr>
              <a:tblGrid>
                <a:gridCol w="550325"/>
                <a:gridCol w="6755650"/>
              </a:tblGrid>
              <a:tr h="381000">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01</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03</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04</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05</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06</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07</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08</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09</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800">
                          <a:latin typeface="Consolas"/>
                          <a:ea typeface="Consolas"/>
                          <a:cs typeface="Consolas"/>
                          <a:sym typeface="Consolas"/>
                        </a:rPr>
                        <a:t>void mergeSort(int *a, int low, int high)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int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if (low &lt; high)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mid = (low + high) / 2;</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mergesort(a, low,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mergesort(a, mid + 1, high);</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merge(a, low, high, mid);</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   return;</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61" name="Google Shape;261;p29"/>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Closest pair of points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262" name="Google Shape;262;p29"/>
          <p:cNvPicPr preferRelativeResize="0"/>
          <p:nvPr/>
        </p:nvPicPr>
        <p:blipFill>
          <a:blip r:embed="rId3">
            <a:alphaModFix/>
          </a:blip>
          <a:stretch>
            <a:fillRect/>
          </a:stretch>
        </p:blipFill>
        <p:spPr>
          <a:xfrm>
            <a:off x="2592188" y="2064300"/>
            <a:ext cx="3959625" cy="3959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68" name="Google Shape;268;p30"/>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Closest pair of points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269" name="Google Shape;269;p30"/>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70" name="Google Shape;270;p30"/>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TRADITIONAL APPROACH</a:t>
            </a:r>
            <a:endParaRPr b="1" sz="1800">
              <a:solidFill>
                <a:srgbClr val="FFFFFF"/>
              </a:solidFill>
              <a:latin typeface="Roboto Condensed"/>
              <a:ea typeface="Roboto Condensed"/>
              <a:cs typeface="Roboto Condensed"/>
              <a:sym typeface="Roboto Condensed"/>
            </a:endParaRPr>
          </a:p>
        </p:txBody>
      </p:sp>
      <p:pic>
        <p:nvPicPr>
          <p:cNvPr id="271" name="Google Shape;271;p30"/>
          <p:cNvPicPr preferRelativeResize="0"/>
          <p:nvPr/>
        </p:nvPicPr>
        <p:blipFill>
          <a:blip r:embed="rId3">
            <a:alphaModFix/>
          </a:blip>
          <a:stretch>
            <a:fillRect/>
          </a:stretch>
        </p:blipFill>
        <p:spPr>
          <a:xfrm>
            <a:off x="1478145" y="3322945"/>
            <a:ext cx="1716175" cy="1716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77" name="Google Shape;277;p31"/>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Closest pair of points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278" name="Google Shape;278;p31"/>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79" name="Google Shape;279;p31"/>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FIRST</a:t>
            </a:r>
            <a:r>
              <a:rPr b="1" lang="en" sz="1800">
                <a:solidFill>
                  <a:srgbClr val="FFFFFF"/>
                </a:solidFill>
                <a:latin typeface="Roboto Condensed"/>
                <a:ea typeface="Roboto Condensed"/>
                <a:cs typeface="Roboto Condensed"/>
                <a:sym typeface="Roboto Condensed"/>
              </a:rPr>
              <a:t> APPROACH</a:t>
            </a:r>
            <a:endParaRPr b="1" sz="1800">
              <a:solidFill>
                <a:srgbClr val="FFFFFF"/>
              </a:solidFill>
              <a:latin typeface="Roboto Condensed"/>
              <a:ea typeface="Roboto Condensed"/>
              <a:cs typeface="Roboto Condensed"/>
              <a:sym typeface="Roboto Condensed"/>
            </a:endParaRPr>
          </a:p>
        </p:txBody>
      </p:sp>
      <p:pic>
        <p:nvPicPr>
          <p:cNvPr id="280" name="Google Shape;280;p31"/>
          <p:cNvPicPr preferRelativeResize="0"/>
          <p:nvPr/>
        </p:nvPicPr>
        <p:blipFill>
          <a:blip r:embed="rId3">
            <a:alphaModFix/>
          </a:blip>
          <a:stretch>
            <a:fillRect/>
          </a:stretch>
        </p:blipFill>
        <p:spPr>
          <a:xfrm>
            <a:off x="386175" y="3153238"/>
            <a:ext cx="3900100" cy="2055550"/>
          </a:xfrm>
          <a:prstGeom prst="rect">
            <a:avLst/>
          </a:prstGeom>
          <a:noFill/>
          <a:ln>
            <a:noFill/>
          </a:ln>
        </p:spPr>
      </p:pic>
      <p:sp>
        <p:nvSpPr>
          <p:cNvPr id="281" name="Google Shape;281;p31"/>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282" name="Google Shape;282;p31"/>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DIVIDE AND CONQUER APPROACH</a:t>
            </a:r>
            <a:endParaRPr b="1" sz="1800">
              <a:solidFill>
                <a:srgbClr val="FFFFFF"/>
              </a:solidFill>
              <a:latin typeface="Roboto Condensed"/>
              <a:ea typeface="Roboto Condensed"/>
              <a:cs typeface="Roboto Condensed"/>
              <a:sym typeface="Roboto Condensed"/>
            </a:endParaRPr>
          </a:p>
        </p:txBody>
      </p:sp>
      <p:pic>
        <p:nvPicPr>
          <p:cNvPr id="283" name="Google Shape;283;p31"/>
          <p:cNvPicPr preferRelativeResize="0"/>
          <p:nvPr/>
        </p:nvPicPr>
        <p:blipFill>
          <a:blip r:embed="rId4">
            <a:alphaModFix/>
          </a:blip>
          <a:stretch>
            <a:fillRect/>
          </a:stretch>
        </p:blipFill>
        <p:spPr>
          <a:xfrm>
            <a:off x="5949570" y="3322933"/>
            <a:ext cx="1716175" cy="171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289" name="Google Shape;289;p32"/>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Closest pair of points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290" name="Google Shape;290;p32"/>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291" name="Google Shape;291;p32"/>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FIRST</a:t>
            </a:r>
            <a:r>
              <a:rPr b="1" lang="en" sz="1800">
                <a:solidFill>
                  <a:srgbClr val="FFFFFF"/>
                </a:solidFill>
                <a:latin typeface="Roboto Condensed"/>
                <a:ea typeface="Roboto Condensed"/>
                <a:cs typeface="Roboto Condensed"/>
                <a:sym typeface="Roboto Condensed"/>
              </a:rPr>
              <a:t> APPROACH</a:t>
            </a:r>
            <a:endParaRPr b="1" sz="1800">
              <a:solidFill>
                <a:srgbClr val="FFFFFF"/>
              </a:solidFill>
              <a:latin typeface="Roboto Condensed"/>
              <a:ea typeface="Roboto Condensed"/>
              <a:cs typeface="Roboto Condensed"/>
              <a:sym typeface="Roboto Condensed"/>
            </a:endParaRPr>
          </a:p>
        </p:txBody>
      </p:sp>
      <p:pic>
        <p:nvPicPr>
          <p:cNvPr id="292" name="Google Shape;292;p32"/>
          <p:cNvPicPr preferRelativeResize="0"/>
          <p:nvPr/>
        </p:nvPicPr>
        <p:blipFill>
          <a:blip r:embed="rId3">
            <a:alphaModFix/>
          </a:blip>
          <a:stretch>
            <a:fillRect/>
          </a:stretch>
        </p:blipFill>
        <p:spPr>
          <a:xfrm>
            <a:off x="391325" y="3153250"/>
            <a:ext cx="3900100" cy="2055550"/>
          </a:xfrm>
          <a:prstGeom prst="rect">
            <a:avLst/>
          </a:prstGeom>
          <a:noFill/>
          <a:ln>
            <a:noFill/>
          </a:ln>
        </p:spPr>
      </p:pic>
      <p:sp>
        <p:nvSpPr>
          <p:cNvPr id="293" name="Google Shape;293;p32"/>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AutoNum type="arabicPeriod"/>
            </a:pPr>
            <a:r>
              <a:rPr lang="en" sz="1700">
                <a:solidFill>
                  <a:schemeClr val="dk1"/>
                </a:solidFill>
                <a:latin typeface="Roboto Condensed"/>
                <a:ea typeface="Roboto Condensed"/>
                <a:cs typeface="Roboto Condensed"/>
                <a:sym typeface="Roboto Condensed"/>
              </a:rPr>
              <a:t>Sort the points according to their X coordinate.</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AutoNum type="arabicPeriod"/>
            </a:pPr>
            <a:r>
              <a:rPr lang="en" sz="1700">
                <a:solidFill>
                  <a:schemeClr val="dk1"/>
                </a:solidFill>
                <a:latin typeface="Roboto Condensed"/>
                <a:ea typeface="Roboto Condensed"/>
                <a:cs typeface="Roboto Condensed"/>
                <a:sym typeface="Roboto Condensed"/>
              </a:rPr>
              <a:t>If the set size is 2, return the distance between them. If the set has 0 or 1 elements, return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AutoNum type="arabicPeriod"/>
            </a:pPr>
            <a:r>
              <a:rPr lang="en" sz="1700">
                <a:solidFill>
                  <a:schemeClr val="dk1"/>
                </a:solidFill>
                <a:latin typeface="Roboto Condensed"/>
                <a:ea typeface="Roboto Condensed"/>
                <a:cs typeface="Roboto Condensed"/>
                <a:sym typeface="Roboto Condensed"/>
              </a:rPr>
              <a:t>Divide the set of points into two equal parts (of the same number of points). Solve the problem recursively in the left and right parts.</a:t>
            </a:r>
            <a:endParaRPr sz="1700">
              <a:solidFill>
                <a:schemeClr val="dk1"/>
              </a:solidFill>
              <a:latin typeface="Roboto Condensed"/>
              <a:ea typeface="Roboto Condensed"/>
              <a:cs typeface="Roboto Condensed"/>
              <a:sym typeface="Roboto Condensed"/>
            </a:endParaRPr>
          </a:p>
        </p:txBody>
      </p:sp>
      <p:sp>
        <p:nvSpPr>
          <p:cNvPr id="294" name="Google Shape;294;p32"/>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DIVIDE AND CONQUER APPROACH</a:t>
            </a:r>
            <a:endParaRPr b="1" sz="1800">
              <a:solidFill>
                <a:srgbClr val="FFFFFF"/>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 (Example)</a:t>
            </a:r>
            <a:endParaRPr/>
          </a:p>
        </p:txBody>
      </p:sp>
      <p:sp>
        <p:nvSpPr>
          <p:cNvPr id="300" name="Google Shape;300;p33"/>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Quicksort. </a:t>
            </a:r>
            <a:r>
              <a:rPr lang="en"/>
              <a:t>The</a:t>
            </a:r>
            <a:r>
              <a:rPr lang="en" sz="1200">
                <a:highlight>
                  <a:srgbClr val="FFFFFF"/>
                </a:highlight>
                <a:latin typeface="Roboto"/>
                <a:ea typeface="Roboto"/>
                <a:cs typeface="Roboto"/>
                <a:sym typeface="Roboto"/>
              </a:rPr>
              <a:t> </a:t>
            </a:r>
            <a:r>
              <a:rPr lang="en"/>
              <a:t>algorithm picks a pivot element, rearranges the array elements. All elements smaller than the picked pivot element move to left side of pivot, and all greater elements move to right side. Finally, the algorithm recursively sorts the subarrays on left and right of pivot element.</a:t>
            </a:r>
            <a:endParaRPr/>
          </a:p>
          <a:p>
            <a:pPr indent="-381000" lvl="1" marL="914400" rtl="0" algn="l">
              <a:spcBef>
                <a:spcPts val="0"/>
              </a:spcBef>
              <a:spcAft>
                <a:spcPts val="0"/>
              </a:spcAft>
              <a:buSzPts val="2400"/>
              <a:buChar char="◆"/>
            </a:pPr>
            <a:r>
              <a:rPr b="1" lang="en"/>
              <a:t>Strassen’s Algorithm. </a:t>
            </a:r>
            <a:r>
              <a:rPr lang="en"/>
              <a:t>Algorithm to multiply two matrices.</a:t>
            </a:r>
            <a:endParaRPr/>
          </a:p>
          <a:p>
            <a:pPr indent="-381000" lvl="1" marL="914400" rtl="0" algn="l">
              <a:spcBef>
                <a:spcPts val="0"/>
              </a:spcBef>
              <a:spcAft>
                <a:spcPts val="0"/>
              </a:spcAft>
              <a:buSzPts val="2400"/>
              <a:buChar char="◆"/>
            </a:pPr>
            <a:r>
              <a:rPr b="1" lang="en"/>
              <a:t>Karatsuba Algorithm. </a:t>
            </a:r>
            <a:r>
              <a:rPr lang="en"/>
              <a:t>Allows to compute the product of two large numbers using three multiplications of smaller numbers, each with about half as many digits as or, plus some additions and digit shifts.</a:t>
            </a:r>
            <a:endParaRPr i="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4" name="Shape 304"/>
        <p:cNvGrpSpPr/>
        <p:nvPr/>
      </p:nvGrpSpPr>
      <p:grpSpPr>
        <a:xfrm>
          <a:off x="0" y="0"/>
          <a:ext cx="0" cy="0"/>
          <a:chOff x="0" y="0"/>
          <a:chExt cx="0" cy="0"/>
        </a:xfrm>
      </p:grpSpPr>
      <p:sp>
        <p:nvSpPr>
          <p:cNvPr id="305" name="Google Shape;305;p3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Backtracking</a:t>
            </a:r>
            <a:endParaRPr>
              <a:solidFill>
                <a:srgbClr val="FFFFFF"/>
              </a:solidFill>
            </a:endParaRPr>
          </a:p>
        </p:txBody>
      </p:sp>
      <p:pic>
        <p:nvPicPr>
          <p:cNvPr id="306" name="Google Shape;306;p34"/>
          <p:cNvPicPr preferRelativeResize="0"/>
          <p:nvPr/>
        </p:nvPicPr>
        <p:blipFill>
          <a:blip r:embed="rId3">
            <a:alphaModFix/>
          </a:blip>
          <a:stretch>
            <a:fillRect/>
          </a:stretch>
        </p:blipFill>
        <p:spPr>
          <a:xfrm>
            <a:off x="1828075" y="4070625"/>
            <a:ext cx="6728475" cy="209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(History)</a:t>
            </a:r>
            <a:endParaRPr/>
          </a:p>
        </p:txBody>
      </p:sp>
      <p:sp>
        <p:nvSpPr>
          <p:cNvPr id="312" name="Google Shape;312;p35"/>
          <p:cNvSpPr txBox="1"/>
          <p:nvPr/>
        </p:nvSpPr>
        <p:spPr>
          <a:xfrm>
            <a:off x="480988" y="2473350"/>
            <a:ext cx="6120600" cy="19113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The term “backtrack” was popularized by Derrick Henry Lehmer.</a:t>
            </a:r>
            <a:endParaRPr sz="1800">
              <a:solidFill>
                <a:schemeClr val="dk1"/>
              </a:solidFill>
              <a:latin typeface="Roboto Condensed"/>
              <a:ea typeface="Roboto Condensed"/>
              <a:cs typeface="Roboto Condensed"/>
              <a:sym typeface="Roboto Condensed"/>
            </a:endParaRPr>
          </a:p>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 He was an american mathematician.</a:t>
            </a:r>
            <a:endParaRPr sz="1800">
              <a:solidFill>
                <a:schemeClr val="dk1"/>
              </a:solidFill>
              <a:latin typeface="Roboto Condensed"/>
              <a:ea typeface="Roboto Condensed"/>
              <a:cs typeface="Roboto Condensed"/>
              <a:sym typeface="Roboto Condensed"/>
            </a:endParaRPr>
          </a:p>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The language SNOBOL may have been the first to provide backtracking facility.</a:t>
            </a:r>
            <a:endParaRPr sz="1800">
              <a:solidFill>
                <a:schemeClr val="dk1"/>
              </a:solidFill>
              <a:latin typeface="Roboto Condensed"/>
              <a:ea typeface="Roboto Condensed"/>
              <a:cs typeface="Roboto Condensed"/>
              <a:sym typeface="Roboto Condensed"/>
            </a:endParaRPr>
          </a:p>
        </p:txBody>
      </p:sp>
      <p:sp>
        <p:nvSpPr>
          <p:cNvPr id="313" name="Google Shape;313;p35"/>
          <p:cNvSpPr txBox="1"/>
          <p:nvPr/>
        </p:nvSpPr>
        <p:spPr>
          <a:xfrm>
            <a:off x="612888" y="4000800"/>
            <a:ext cx="58776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Roboto Condensed"/>
                <a:ea typeface="Roboto Condensed"/>
                <a:cs typeface="Roboto Condensed"/>
                <a:sym typeface="Roboto Condensed"/>
              </a:rPr>
              <a:t>DERRICK HENRY LEHMER</a:t>
            </a:r>
            <a:endParaRPr b="1">
              <a:solidFill>
                <a:srgbClr val="FFFFFF"/>
              </a:solidFill>
              <a:latin typeface="Roboto Condensed"/>
              <a:ea typeface="Roboto Condensed"/>
              <a:cs typeface="Roboto Condensed"/>
              <a:sym typeface="Roboto Condensed"/>
            </a:endParaRPr>
          </a:p>
        </p:txBody>
      </p:sp>
      <p:pic>
        <p:nvPicPr>
          <p:cNvPr id="314" name="Google Shape;314;p35"/>
          <p:cNvPicPr preferRelativeResize="0"/>
          <p:nvPr/>
        </p:nvPicPr>
        <p:blipFill>
          <a:blip r:embed="rId3">
            <a:alphaModFix/>
          </a:blip>
          <a:stretch>
            <a:fillRect/>
          </a:stretch>
        </p:blipFill>
        <p:spPr>
          <a:xfrm>
            <a:off x="6695188" y="2715050"/>
            <a:ext cx="1462575" cy="1669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a:t>
            </a:r>
            <a:endParaRPr/>
          </a:p>
        </p:txBody>
      </p:sp>
      <p:sp>
        <p:nvSpPr>
          <p:cNvPr id="320" name="Google Shape;320;p36"/>
          <p:cNvSpPr txBox="1"/>
          <p:nvPr/>
        </p:nvSpPr>
        <p:spPr>
          <a:xfrm>
            <a:off x="919725" y="1655850"/>
            <a:ext cx="3413400" cy="4707300"/>
          </a:xfrm>
          <a:prstGeom prst="rect">
            <a:avLst/>
          </a:prstGeom>
          <a:solidFill>
            <a:srgbClr val="F3F3F3"/>
          </a:solidFill>
          <a:ln>
            <a:noFill/>
          </a:ln>
        </p:spPr>
        <p:txBody>
          <a:bodyPr anchorCtr="0" anchor="b"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1800">
                <a:solidFill>
                  <a:schemeClr val="dk1"/>
                </a:solidFill>
                <a:latin typeface="Roboto Condensed"/>
                <a:ea typeface="Roboto Condensed"/>
                <a:cs typeface="Roboto Condensed"/>
                <a:sym typeface="Roboto Condensed"/>
              </a:rPr>
              <a:t>Is a methodical way of </a:t>
            </a:r>
            <a:r>
              <a:rPr b="1" lang="en" sz="1800">
                <a:solidFill>
                  <a:srgbClr val="CC0000"/>
                </a:solidFill>
                <a:latin typeface="Roboto Condensed"/>
                <a:ea typeface="Roboto Condensed"/>
                <a:cs typeface="Roboto Condensed"/>
                <a:sym typeface="Roboto Condensed"/>
              </a:rPr>
              <a:t>trying out various sequences of decisions</a:t>
            </a:r>
            <a:r>
              <a:rPr lang="en" sz="1800">
                <a:solidFill>
                  <a:schemeClr val="dk1"/>
                </a:solidFill>
                <a:latin typeface="Roboto Condensed"/>
                <a:ea typeface="Roboto Condensed"/>
                <a:cs typeface="Roboto Condensed"/>
                <a:sym typeface="Roboto Condensed"/>
              </a:rPr>
              <a:t>, until you find one that works.</a:t>
            </a:r>
            <a:endParaRPr sz="18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1800">
                <a:solidFill>
                  <a:schemeClr val="dk1"/>
                </a:solidFill>
                <a:latin typeface="Roboto Condensed"/>
                <a:ea typeface="Roboto Condensed"/>
                <a:cs typeface="Roboto Condensed"/>
                <a:sym typeface="Roboto Condensed"/>
              </a:rPr>
              <a:t>You can see the possible solutions as a tree.</a:t>
            </a:r>
            <a:endParaRPr sz="1800">
              <a:solidFill>
                <a:schemeClr val="dk1"/>
              </a:solidFill>
              <a:latin typeface="Roboto Condensed"/>
              <a:ea typeface="Roboto Condensed"/>
              <a:cs typeface="Roboto Condensed"/>
              <a:sym typeface="Roboto Condensed"/>
            </a:endParaRPr>
          </a:p>
        </p:txBody>
      </p:sp>
      <p:sp>
        <p:nvSpPr>
          <p:cNvPr id="321" name="Google Shape;321;p36"/>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322" name="Google Shape;322;p36"/>
          <p:cNvSpPr txBox="1"/>
          <p:nvPr/>
        </p:nvSpPr>
        <p:spPr>
          <a:xfrm>
            <a:off x="4703425" y="1655875"/>
            <a:ext cx="3413400" cy="47073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Droid Sans"/>
              <a:buChar char="➔"/>
            </a:pPr>
            <a:r>
              <a:rPr lang="en" sz="2000">
                <a:solidFill>
                  <a:schemeClr val="dk1"/>
                </a:solidFill>
                <a:latin typeface="Roboto Condensed"/>
                <a:ea typeface="Roboto Condensed"/>
                <a:cs typeface="Roboto Condensed"/>
                <a:sym typeface="Roboto Condensed"/>
              </a:rPr>
              <a:t>Problem space consists of states (nodes) and actions (paths that lead to new states). When in a node can can only see paths to connected nodes</a:t>
            </a:r>
            <a:endParaRPr sz="20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000">
              <a:solidFill>
                <a:schemeClr val="dk1"/>
              </a:solidFill>
              <a:latin typeface="Roboto Condensed"/>
              <a:ea typeface="Roboto Condensed"/>
              <a:cs typeface="Roboto Condensed"/>
              <a:sym typeface="Roboto Condensed"/>
            </a:endParaRPr>
          </a:p>
          <a:p>
            <a:pPr indent="-355600" lvl="0" marL="457200" rtl="0" algn="l">
              <a:spcBef>
                <a:spcPts val="600"/>
              </a:spcBef>
              <a:spcAft>
                <a:spcPts val="0"/>
              </a:spcAft>
              <a:buClr>
                <a:schemeClr val="dk1"/>
              </a:buClr>
              <a:buSzPts val="2000"/>
              <a:buFont typeface="Droid Sans"/>
              <a:buChar char="➔"/>
            </a:pPr>
            <a:r>
              <a:rPr lang="en" sz="2000">
                <a:solidFill>
                  <a:schemeClr val="dk1"/>
                </a:solidFill>
                <a:latin typeface="Roboto Condensed"/>
                <a:ea typeface="Roboto Condensed"/>
                <a:cs typeface="Roboto Condensed"/>
                <a:sym typeface="Roboto Condensed"/>
              </a:rPr>
              <a:t>If a node only leads to failure go back to its "parent"node. Try other alternatives. If these all lead to failure then more backtracking may be necessary</a:t>
            </a:r>
            <a:endParaRPr sz="2000">
              <a:solidFill>
                <a:schemeClr val="dk1"/>
              </a:solidFill>
              <a:latin typeface="Roboto Condensed"/>
              <a:ea typeface="Roboto Condensed"/>
              <a:cs typeface="Roboto Condensed"/>
              <a:sym typeface="Roboto Condensed"/>
            </a:endParaRPr>
          </a:p>
        </p:txBody>
      </p:sp>
      <p:sp>
        <p:nvSpPr>
          <p:cNvPr id="323" name="Google Shape;323;p36"/>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 (CONTINUE)</a:t>
            </a:r>
            <a:endParaRPr b="1">
              <a:solidFill>
                <a:srgbClr val="FFFFFF"/>
              </a:solidFill>
              <a:latin typeface="Roboto Condensed"/>
              <a:ea typeface="Roboto Condensed"/>
              <a:cs typeface="Roboto Condensed"/>
              <a:sym typeface="Roboto Condensed"/>
            </a:endParaRPr>
          </a:p>
        </p:txBody>
      </p:sp>
      <p:pic>
        <p:nvPicPr>
          <p:cNvPr id="324" name="Google Shape;324;p36"/>
          <p:cNvPicPr preferRelativeResize="0"/>
          <p:nvPr/>
        </p:nvPicPr>
        <p:blipFill>
          <a:blip r:embed="rId3">
            <a:alphaModFix/>
          </a:blip>
          <a:stretch>
            <a:fillRect/>
          </a:stretch>
        </p:blipFill>
        <p:spPr>
          <a:xfrm>
            <a:off x="1097925" y="1655850"/>
            <a:ext cx="3057000" cy="275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design?</a:t>
            </a:r>
            <a:endParaRPr/>
          </a:p>
        </p:txBody>
      </p:sp>
      <p:sp>
        <p:nvSpPr>
          <p:cNvPr id="49" name="Google Shape;49;p10"/>
          <p:cNvSpPr txBox="1"/>
          <p:nvPr>
            <p:ph idx="1" type="body"/>
          </p:nvPr>
        </p:nvSpPr>
        <p:spPr>
          <a:xfrm>
            <a:off x="457200" y="1081200"/>
            <a:ext cx="8229600" cy="23547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A plan or drawing produced to show the look and functions of an object before it is built</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Purpose, </a:t>
            </a:r>
            <a:r>
              <a:rPr b="1" lang="en">
                <a:solidFill>
                  <a:srgbClr val="CC0000"/>
                </a:solidFill>
              </a:rPr>
              <a:t>planning</a:t>
            </a:r>
            <a:r>
              <a:rPr lang="en"/>
              <a:t> or intention that exists behind an action, fact o material object.</a:t>
            </a:r>
            <a:endParaRPr/>
          </a:p>
        </p:txBody>
      </p:sp>
      <p:pic>
        <p:nvPicPr>
          <p:cNvPr id="50" name="Google Shape;50;p10"/>
          <p:cNvPicPr preferRelativeResize="0"/>
          <p:nvPr/>
        </p:nvPicPr>
        <p:blipFill>
          <a:blip r:embed="rId3">
            <a:alphaModFix/>
          </a:blip>
          <a:stretch>
            <a:fillRect/>
          </a:stretch>
        </p:blipFill>
        <p:spPr>
          <a:xfrm>
            <a:off x="4170275" y="3298725"/>
            <a:ext cx="4516525" cy="326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a:t>
            </a:r>
            <a:endParaRPr/>
          </a:p>
        </p:txBody>
      </p:sp>
      <p:sp>
        <p:nvSpPr>
          <p:cNvPr id="330" name="Google Shape;330;p37"/>
          <p:cNvSpPr txBox="1"/>
          <p:nvPr/>
        </p:nvSpPr>
        <p:spPr>
          <a:xfrm>
            <a:off x="919725" y="1655850"/>
            <a:ext cx="3413400" cy="4707300"/>
          </a:xfrm>
          <a:prstGeom prst="rect">
            <a:avLst/>
          </a:prstGeom>
          <a:solidFill>
            <a:srgbClr val="F3F3F3"/>
          </a:solidFill>
          <a:ln>
            <a:noFill/>
          </a:ln>
        </p:spPr>
        <p:txBody>
          <a:bodyPr anchorCtr="0" anchor="b"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lang="en" sz="1800">
                <a:solidFill>
                  <a:schemeClr val="dk1"/>
                </a:solidFill>
                <a:latin typeface="Roboto Condensed"/>
                <a:ea typeface="Roboto Condensed"/>
                <a:cs typeface="Roboto Condensed"/>
                <a:sym typeface="Roboto Condensed"/>
              </a:rPr>
              <a:t>Is a methodical way of </a:t>
            </a:r>
            <a:r>
              <a:rPr b="1" lang="en" sz="1800">
                <a:solidFill>
                  <a:srgbClr val="CC0000"/>
                </a:solidFill>
                <a:latin typeface="Roboto Condensed"/>
                <a:ea typeface="Roboto Condensed"/>
                <a:cs typeface="Roboto Condensed"/>
                <a:sym typeface="Roboto Condensed"/>
              </a:rPr>
              <a:t>trying out various sequences of decisions</a:t>
            </a:r>
            <a:r>
              <a:rPr lang="en" sz="1800">
                <a:solidFill>
                  <a:schemeClr val="dk1"/>
                </a:solidFill>
                <a:latin typeface="Roboto Condensed"/>
                <a:ea typeface="Roboto Condensed"/>
                <a:cs typeface="Roboto Condensed"/>
                <a:sym typeface="Roboto Condensed"/>
              </a:rPr>
              <a:t>, until you find one that works.</a:t>
            </a:r>
            <a:endParaRPr sz="18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lang="en" sz="1800">
                <a:solidFill>
                  <a:schemeClr val="dk1"/>
                </a:solidFill>
                <a:latin typeface="Roboto Condensed"/>
                <a:ea typeface="Roboto Condensed"/>
                <a:cs typeface="Roboto Condensed"/>
                <a:sym typeface="Roboto Condensed"/>
              </a:rPr>
              <a:t>You can see the possible solutions as a tree.</a:t>
            </a:r>
            <a:endParaRPr sz="1800">
              <a:solidFill>
                <a:schemeClr val="dk1"/>
              </a:solidFill>
              <a:latin typeface="Roboto Condensed"/>
              <a:ea typeface="Roboto Condensed"/>
              <a:cs typeface="Roboto Condensed"/>
              <a:sym typeface="Roboto Condensed"/>
            </a:endParaRPr>
          </a:p>
        </p:txBody>
      </p:sp>
      <p:sp>
        <p:nvSpPr>
          <p:cNvPr id="331" name="Google Shape;331;p37"/>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332" name="Google Shape;332;p37"/>
          <p:cNvSpPr txBox="1"/>
          <p:nvPr/>
        </p:nvSpPr>
        <p:spPr>
          <a:xfrm>
            <a:off x="4703425" y="1655875"/>
            <a:ext cx="3413400" cy="4707300"/>
          </a:xfrm>
          <a:prstGeom prst="rect">
            <a:avLst/>
          </a:prstGeom>
          <a:solidFill>
            <a:srgbClr val="F3F3F3"/>
          </a:solidFill>
          <a:ln>
            <a:noFill/>
          </a:ln>
        </p:spPr>
        <p:txBody>
          <a:bodyPr anchorCtr="0" anchor="ctr" bIns="91425" lIns="91425" spcFirstLastPara="1" rIns="91425" wrap="square" tIns="91425">
            <a:noAutofit/>
          </a:bodyPr>
          <a:lstStyle/>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Systematically trying and eliminating possibilities.</a:t>
            </a:r>
            <a:endParaRPr sz="22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Find all or some solutions.</a:t>
            </a:r>
            <a:endParaRPr sz="22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Used extensively by languages like Prolog.</a:t>
            </a:r>
            <a:endParaRPr sz="22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2200">
              <a:solidFill>
                <a:schemeClr val="dk1"/>
              </a:solidFill>
              <a:latin typeface="Roboto Condensed"/>
              <a:ea typeface="Roboto Condensed"/>
              <a:cs typeface="Roboto Condensed"/>
              <a:sym typeface="Roboto Condensed"/>
            </a:endParaRPr>
          </a:p>
          <a:p>
            <a:pPr indent="-368300" lvl="0" marL="457200" rtl="0" algn="l">
              <a:spcBef>
                <a:spcPts val="600"/>
              </a:spcBef>
              <a:spcAft>
                <a:spcPts val="0"/>
              </a:spcAft>
              <a:buClr>
                <a:schemeClr val="dk1"/>
              </a:buClr>
              <a:buSzPts val="2200"/>
              <a:buFont typeface="Roboto Condensed"/>
              <a:buChar char="➔"/>
            </a:pPr>
            <a:r>
              <a:rPr lang="en" sz="2200">
                <a:solidFill>
                  <a:schemeClr val="dk1"/>
                </a:solidFill>
                <a:latin typeface="Roboto Condensed"/>
                <a:ea typeface="Roboto Condensed"/>
                <a:cs typeface="Roboto Condensed"/>
                <a:sym typeface="Roboto Condensed"/>
              </a:rPr>
              <a:t>Naturally backtracking is a recursive algorithm.</a:t>
            </a:r>
            <a:endParaRPr sz="2200">
              <a:solidFill>
                <a:schemeClr val="dk1"/>
              </a:solidFill>
              <a:latin typeface="Roboto Condensed"/>
              <a:ea typeface="Roboto Condensed"/>
              <a:cs typeface="Roboto Condensed"/>
              <a:sym typeface="Roboto Condensed"/>
            </a:endParaRPr>
          </a:p>
        </p:txBody>
      </p:sp>
      <p:sp>
        <p:nvSpPr>
          <p:cNvPr id="333" name="Google Shape;333;p37"/>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pic>
        <p:nvPicPr>
          <p:cNvPr id="334" name="Google Shape;334;p37"/>
          <p:cNvPicPr preferRelativeResize="0"/>
          <p:nvPr/>
        </p:nvPicPr>
        <p:blipFill>
          <a:blip r:embed="rId3">
            <a:alphaModFix/>
          </a:blip>
          <a:stretch>
            <a:fillRect/>
          </a:stretch>
        </p:blipFill>
        <p:spPr>
          <a:xfrm>
            <a:off x="1097925" y="1655850"/>
            <a:ext cx="3057000" cy="275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40" name="Google Shape;340;p3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a:t>
            </a:r>
            <a:endParaRPr sz="1800"/>
          </a:p>
          <a:p>
            <a:pPr indent="0" lvl="0" marL="0" rtl="0" algn="l">
              <a:spcBef>
                <a:spcPts val="600"/>
              </a:spcBef>
              <a:spcAft>
                <a:spcPts val="0"/>
              </a:spcAft>
              <a:buNone/>
            </a:pPr>
            <a:r>
              <a:t/>
            </a:r>
            <a:endParaRPr/>
          </a:p>
        </p:txBody>
      </p:sp>
      <p:pic>
        <p:nvPicPr>
          <p:cNvPr id="341" name="Google Shape;341;p38"/>
          <p:cNvPicPr preferRelativeResize="0"/>
          <p:nvPr/>
        </p:nvPicPr>
        <p:blipFill>
          <a:blip r:embed="rId3">
            <a:alphaModFix/>
          </a:blip>
          <a:stretch>
            <a:fillRect/>
          </a:stretch>
        </p:blipFill>
        <p:spPr>
          <a:xfrm>
            <a:off x="2767588" y="1876900"/>
            <a:ext cx="3608829" cy="3605693"/>
          </a:xfrm>
          <a:prstGeom prst="rect">
            <a:avLst/>
          </a:prstGeom>
          <a:noFill/>
          <a:ln>
            <a:noFill/>
          </a:ln>
        </p:spPr>
      </p:pic>
      <p:sp>
        <p:nvSpPr>
          <p:cNvPr id="342" name="Google Shape;342;p38"/>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200">
                <a:solidFill>
                  <a:srgbClr val="FFFFFF"/>
                </a:solidFill>
                <a:latin typeface="Roboto Condensed Light"/>
                <a:ea typeface="Roboto Condensed Light"/>
                <a:cs typeface="Roboto Condensed Light"/>
                <a:sym typeface="Roboto Condensed Light"/>
              </a:rPr>
              <a:t>Place eight queens in a board in such a way that no queen interferes with another</a:t>
            </a:r>
            <a:endParaRPr i="1" sz="2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48" name="Google Shape;348;p3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349" name="Google Shape;349;p39"/>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350" name="Google Shape;350;p39"/>
          <p:cNvPicPr preferRelativeResize="0"/>
          <p:nvPr/>
        </p:nvPicPr>
        <p:blipFill>
          <a:blip r:embed="rId3">
            <a:alphaModFix/>
          </a:blip>
          <a:stretch>
            <a:fillRect/>
          </a:stretch>
        </p:blipFill>
        <p:spPr>
          <a:xfrm>
            <a:off x="1031075" y="2207375"/>
            <a:ext cx="845575" cy="774000"/>
          </a:xfrm>
          <a:prstGeom prst="rect">
            <a:avLst/>
          </a:prstGeom>
          <a:noFill/>
          <a:ln>
            <a:noFill/>
          </a:ln>
        </p:spPr>
      </p:pic>
      <p:pic>
        <p:nvPicPr>
          <p:cNvPr id="351" name="Google Shape;351;p39"/>
          <p:cNvPicPr preferRelativeResize="0"/>
          <p:nvPr/>
        </p:nvPicPr>
        <p:blipFill>
          <a:blip r:embed="rId3">
            <a:alphaModFix/>
          </a:blip>
          <a:stretch>
            <a:fillRect/>
          </a:stretch>
        </p:blipFill>
        <p:spPr>
          <a:xfrm>
            <a:off x="1031075" y="3200875"/>
            <a:ext cx="845575" cy="774000"/>
          </a:xfrm>
          <a:prstGeom prst="rect">
            <a:avLst/>
          </a:prstGeom>
          <a:noFill/>
          <a:ln>
            <a:noFill/>
          </a:ln>
        </p:spPr>
      </p:pic>
      <p:pic>
        <p:nvPicPr>
          <p:cNvPr id="352" name="Google Shape;352;p39"/>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353" name="Google Shape;353;p39"/>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59" name="Google Shape;359;p4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360" name="Google Shape;360;p40"/>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361" name="Google Shape;361;p40"/>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362" name="Google Shape;362;p40"/>
          <p:cNvPicPr preferRelativeResize="0"/>
          <p:nvPr/>
        </p:nvPicPr>
        <p:blipFill>
          <a:blip r:embed="rId3">
            <a:alphaModFix/>
          </a:blip>
          <a:stretch>
            <a:fillRect/>
          </a:stretch>
        </p:blipFill>
        <p:spPr>
          <a:xfrm>
            <a:off x="3597650" y="2234975"/>
            <a:ext cx="845575" cy="774000"/>
          </a:xfrm>
          <a:prstGeom prst="rect">
            <a:avLst/>
          </a:prstGeom>
          <a:noFill/>
          <a:ln>
            <a:noFill/>
          </a:ln>
        </p:spPr>
      </p:pic>
      <p:pic>
        <p:nvPicPr>
          <p:cNvPr id="363" name="Google Shape;363;p40"/>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364" name="Google Shape;364;p40"/>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70" name="Google Shape;370;p4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371" name="Google Shape;371;p41"/>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372" name="Google Shape;372;p41"/>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373" name="Google Shape;373;p41"/>
          <p:cNvPicPr preferRelativeResize="0"/>
          <p:nvPr/>
        </p:nvPicPr>
        <p:blipFill>
          <a:blip r:embed="rId3">
            <a:alphaModFix/>
          </a:blip>
          <a:stretch>
            <a:fillRect/>
          </a:stretch>
        </p:blipFill>
        <p:spPr>
          <a:xfrm>
            <a:off x="3597650" y="2234975"/>
            <a:ext cx="845575" cy="774000"/>
          </a:xfrm>
          <a:prstGeom prst="rect">
            <a:avLst/>
          </a:prstGeom>
          <a:noFill/>
          <a:ln>
            <a:noFill/>
          </a:ln>
        </p:spPr>
      </p:pic>
      <p:pic>
        <p:nvPicPr>
          <p:cNvPr id="374" name="Google Shape;374;p41"/>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375" name="Google Shape;375;p41"/>
          <p:cNvPicPr preferRelativeResize="0"/>
          <p:nvPr/>
        </p:nvPicPr>
        <p:blipFill>
          <a:blip r:embed="rId3">
            <a:alphaModFix/>
          </a:blip>
          <a:stretch>
            <a:fillRect/>
          </a:stretch>
        </p:blipFill>
        <p:spPr>
          <a:xfrm>
            <a:off x="1031075" y="5119500"/>
            <a:ext cx="845575" cy="774000"/>
          </a:xfrm>
          <a:prstGeom prst="rect">
            <a:avLst/>
          </a:prstGeom>
          <a:noFill/>
          <a:ln>
            <a:noFill/>
          </a:ln>
        </p:spPr>
      </p:pic>
      <p:sp>
        <p:nvSpPr>
          <p:cNvPr id="376" name="Google Shape;376;p41"/>
          <p:cNvSpPr/>
          <p:nvPr/>
        </p:nvSpPr>
        <p:spPr>
          <a:xfrm>
            <a:off x="6410400" y="953650"/>
            <a:ext cx="2276400" cy="1094700"/>
          </a:xfrm>
          <a:prstGeom prst="wedgeRoundRectCallout">
            <a:avLst>
              <a:gd fmla="val -134598" name="adj1"/>
              <a:gd fmla="val 108685"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That’s no good...backtrack</a:t>
            </a:r>
            <a:endParaRPr b="1" sz="2200">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82" name="Google Shape;382;p4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383" name="Google Shape;383;p42"/>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384" name="Google Shape;384;p42"/>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385" name="Google Shape;385;p42"/>
          <p:cNvPicPr preferRelativeResize="0"/>
          <p:nvPr/>
        </p:nvPicPr>
        <p:blipFill>
          <a:blip r:embed="rId3">
            <a:alphaModFix/>
          </a:blip>
          <a:stretch>
            <a:fillRect/>
          </a:stretch>
        </p:blipFill>
        <p:spPr>
          <a:xfrm>
            <a:off x="3597650" y="3173300"/>
            <a:ext cx="845575" cy="774000"/>
          </a:xfrm>
          <a:prstGeom prst="rect">
            <a:avLst/>
          </a:prstGeom>
          <a:noFill/>
          <a:ln>
            <a:noFill/>
          </a:ln>
        </p:spPr>
      </p:pic>
      <p:pic>
        <p:nvPicPr>
          <p:cNvPr id="386" name="Google Shape;386;p42"/>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387" name="Google Shape;387;p42"/>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393" name="Google Shape;393;p4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394" name="Google Shape;394;p43"/>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395" name="Google Shape;395;p43"/>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396" name="Google Shape;396;p43"/>
          <p:cNvPicPr preferRelativeResize="0"/>
          <p:nvPr/>
        </p:nvPicPr>
        <p:blipFill>
          <a:blip r:embed="rId3">
            <a:alphaModFix/>
          </a:blip>
          <a:stretch>
            <a:fillRect/>
          </a:stretch>
        </p:blipFill>
        <p:spPr>
          <a:xfrm>
            <a:off x="3597650" y="3173300"/>
            <a:ext cx="845575" cy="774000"/>
          </a:xfrm>
          <a:prstGeom prst="rect">
            <a:avLst/>
          </a:prstGeom>
          <a:noFill/>
          <a:ln>
            <a:noFill/>
          </a:ln>
        </p:spPr>
      </p:pic>
      <p:pic>
        <p:nvPicPr>
          <p:cNvPr id="397" name="Google Shape;397;p43"/>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398" name="Google Shape;398;p43"/>
          <p:cNvPicPr preferRelativeResize="0"/>
          <p:nvPr/>
        </p:nvPicPr>
        <p:blipFill>
          <a:blip r:embed="rId3">
            <a:alphaModFix/>
          </a:blip>
          <a:stretch>
            <a:fillRect/>
          </a:stretch>
        </p:blipFill>
        <p:spPr>
          <a:xfrm>
            <a:off x="1031075" y="5119500"/>
            <a:ext cx="845575" cy="774000"/>
          </a:xfrm>
          <a:prstGeom prst="rect">
            <a:avLst/>
          </a:prstGeom>
          <a:noFill/>
          <a:ln>
            <a:noFill/>
          </a:ln>
        </p:spPr>
      </p:pic>
      <p:sp>
        <p:nvSpPr>
          <p:cNvPr id="399" name="Google Shape;399;p43"/>
          <p:cNvSpPr/>
          <p:nvPr/>
        </p:nvSpPr>
        <p:spPr>
          <a:xfrm>
            <a:off x="6410400" y="953650"/>
            <a:ext cx="2276400" cy="1094700"/>
          </a:xfrm>
          <a:prstGeom prst="wedgeRoundRectCallout">
            <a:avLst>
              <a:gd fmla="val -135205" name="adj1"/>
              <a:gd fmla="val 193137"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That’s no good...backtrack</a:t>
            </a:r>
            <a:endParaRPr b="1" sz="2200">
              <a:latin typeface="Roboto Condensed"/>
              <a:ea typeface="Roboto Condensed"/>
              <a:cs typeface="Roboto Condensed"/>
              <a:sym typeface="Roboto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05" name="Google Shape;405;p4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06" name="Google Shape;406;p44"/>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07" name="Google Shape;407;p44"/>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08" name="Google Shape;408;p44"/>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09" name="Google Shape;409;p44"/>
          <p:cNvPicPr preferRelativeResize="0"/>
          <p:nvPr/>
        </p:nvPicPr>
        <p:blipFill>
          <a:blip r:embed="rId3">
            <a:alphaModFix/>
          </a:blip>
          <a:stretch>
            <a:fillRect/>
          </a:stretch>
        </p:blipFill>
        <p:spPr>
          <a:xfrm>
            <a:off x="1031075" y="4194375"/>
            <a:ext cx="845575" cy="774000"/>
          </a:xfrm>
          <a:prstGeom prst="rect">
            <a:avLst/>
          </a:prstGeom>
          <a:noFill/>
          <a:ln>
            <a:noFill/>
          </a:ln>
        </p:spPr>
      </p:pic>
      <p:pic>
        <p:nvPicPr>
          <p:cNvPr id="410" name="Google Shape;410;p44"/>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16" name="Google Shape;416;p4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17" name="Google Shape;417;p45"/>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18" name="Google Shape;418;p45"/>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19" name="Google Shape;419;p45"/>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20" name="Google Shape;420;p45"/>
          <p:cNvPicPr preferRelativeResize="0"/>
          <p:nvPr/>
        </p:nvPicPr>
        <p:blipFill>
          <a:blip r:embed="rId3">
            <a:alphaModFix/>
          </a:blip>
          <a:stretch>
            <a:fillRect/>
          </a:stretch>
        </p:blipFill>
        <p:spPr>
          <a:xfrm>
            <a:off x="4756750" y="2234975"/>
            <a:ext cx="845575" cy="774000"/>
          </a:xfrm>
          <a:prstGeom prst="rect">
            <a:avLst/>
          </a:prstGeom>
          <a:noFill/>
          <a:ln>
            <a:noFill/>
          </a:ln>
        </p:spPr>
      </p:pic>
      <p:pic>
        <p:nvPicPr>
          <p:cNvPr id="421" name="Google Shape;421;p45"/>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27" name="Google Shape;427;p4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28" name="Google Shape;428;p46"/>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29" name="Google Shape;429;p46"/>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30" name="Google Shape;430;p46"/>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31" name="Google Shape;431;p46"/>
          <p:cNvPicPr preferRelativeResize="0"/>
          <p:nvPr/>
        </p:nvPicPr>
        <p:blipFill>
          <a:blip r:embed="rId3">
            <a:alphaModFix/>
          </a:blip>
          <a:stretch>
            <a:fillRect/>
          </a:stretch>
        </p:blipFill>
        <p:spPr>
          <a:xfrm>
            <a:off x="4756750" y="3173300"/>
            <a:ext cx="845575" cy="774000"/>
          </a:xfrm>
          <a:prstGeom prst="rect">
            <a:avLst/>
          </a:prstGeom>
          <a:noFill/>
          <a:ln>
            <a:noFill/>
          </a:ln>
        </p:spPr>
      </p:pic>
      <p:pic>
        <p:nvPicPr>
          <p:cNvPr id="432" name="Google Shape;432;p46"/>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design process</a:t>
            </a:r>
            <a:endParaRPr/>
          </a:p>
        </p:txBody>
      </p:sp>
      <p:sp>
        <p:nvSpPr>
          <p:cNvPr id="56" name="Google Shape;56;p11"/>
          <p:cNvSpPr txBox="1"/>
          <p:nvPr>
            <p:ph idx="1" type="body"/>
          </p:nvPr>
        </p:nvSpPr>
        <p:spPr>
          <a:xfrm>
            <a:off x="457200" y="1081200"/>
            <a:ext cx="6759600" cy="5073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This process involves a few significant steps:</a:t>
            </a:r>
            <a:endParaRPr/>
          </a:p>
          <a:p>
            <a:pPr indent="0" lvl="0" marL="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Formulating the problem with enough mathematical precision. Concrete question and start thinking about algorithms to solve the problem.</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Designing an algorithm for the problem.</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Analyzing the algorithm to verify if it is correct  </a:t>
            </a:r>
            <a:r>
              <a:rPr lang="en"/>
              <a:t>and evaluate the algorithm’s efficiency.</a:t>
            </a:r>
            <a:endParaRPr/>
          </a:p>
        </p:txBody>
      </p:sp>
      <p:pic>
        <p:nvPicPr>
          <p:cNvPr id="57" name="Google Shape;57;p11"/>
          <p:cNvPicPr preferRelativeResize="0"/>
          <p:nvPr/>
        </p:nvPicPr>
        <p:blipFill>
          <a:blip r:embed="rId3">
            <a:alphaModFix/>
          </a:blip>
          <a:stretch>
            <a:fillRect/>
          </a:stretch>
        </p:blipFill>
        <p:spPr>
          <a:xfrm>
            <a:off x="7280613" y="2135488"/>
            <a:ext cx="1051412" cy="1051412"/>
          </a:xfrm>
          <a:prstGeom prst="rect">
            <a:avLst/>
          </a:prstGeom>
          <a:noFill/>
          <a:ln>
            <a:noFill/>
          </a:ln>
        </p:spPr>
      </p:pic>
      <p:pic>
        <p:nvPicPr>
          <p:cNvPr id="58" name="Google Shape;58;p11"/>
          <p:cNvPicPr preferRelativeResize="0"/>
          <p:nvPr/>
        </p:nvPicPr>
        <p:blipFill>
          <a:blip r:embed="rId4">
            <a:alphaModFix/>
          </a:blip>
          <a:stretch>
            <a:fillRect/>
          </a:stretch>
        </p:blipFill>
        <p:spPr>
          <a:xfrm>
            <a:off x="6334900" y="3290700"/>
            <a:ext cx="533050" cy="1436100"/>
          </a:xfrm>
          <a:prstGeom prst="rect">
            <a:avLst/>
          </a:prstGeom>
          <a:noFill/>
          <a:ln>
            <a:noFill/>
          </a:ln>
        </p:spPr>
      </p:pic>
      <p:pic>
        <p:nvPicPr>
          <p:cNvPr id="59" name="Google Shape;59;p11"/>
          <p:cNvPicPr preferRelativeResize="0"/>
          <p:nvPr/>
        </p:nvPicPr>
        <p:blipFill>
          <a:blip r:embed="rId5">
            <a:alphaModFix/>
          </a:blip>
          <a:stretch>
            <a:fillRect/>
          </a:stretch>
        </p:blipFill>
        <p:spPr>
          <a:xfrm>
            <a:off x="7147525" y="4636400"/>
            <a:ext cx="1622400" cy="1622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38" name="Google Shape;438;p4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39" name="Google Shape;439;p47"/>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40" name="Google Shape;440;p47"/>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41" name="Google Shape;441;p47"/>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42" name="Google Shape;442;p47"/>
          <p:cNvPicPr preferRelativeResize="0"/>
          <p:nvPr/>
        </p:nvPicPr>
        <p:blipFill>
          <a:blip r:embed="rId3">
            <a:alphaModFix/>
          </a:blip>
          <a:stretch>
            <a:fillRect/>
          </a:stretch>
        </p:blipFill>
        <p:spPr>
          <a:xfrm>
            <a:off x="4756750" y="4125425"/>
            <a:ext cx="845575" cy="774000"/>
          </a:xfrm>
          <a:prstGeom prst="rect">
            <a:avLst/>
          </a:prstGeom>
          <a:noFill/>
          <a:ln>
            <a:noFill/>
          </a:ln>
        </p:spPr>
      </p:pic>
      <p:pic>
        <p:nvPicPr>
          <p:cNvPr id="443" name="Google Shape;443;p47"/>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49" name="Google Shape;449;p4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50" name="Google Shape;450;p48"/>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51" name="Google Shape;451;p48"/>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52" name="Google Shape;452;p48"/>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53" name="Google Shape;453;p48"/>
          <p:cNvPicPr preferRelativeResize="0"/>
          <p:nvPr/>
        </p:nvPicPr>
        <p:blipFill>
          <a:blip r:embed="rId3">
            <a:alphaModFix/>
          </a:blip>
          <a:stretch>
            <a:fillRect/>
          </a:stretch>
        </p:blipFill>
        <p:spPr>
          <a:xfrm>
            <a:off x="4770550" y="5119500"/>
            <a:ext cx="845575" cy="774000"/>
          </a:xfrm>
          <a:prstGeom prst="rect">
            <a:avLst/>
          </a:prstGeom>
          <a:noFill/>
          <a:ln>
            <a:noFill/>
          </a:ln>
        </p:spPr>
      </p:pic>
      <p:pic>
        <p:nvPicPr>
          <p:cNvPr id="454" name="Google Shape;454;p48"/>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60" name="Google Shape;460;p4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61" name="Google Shape;461;p49"/>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62" name="Google Shape;462;p49"/>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63" name="Google Shape;463;p49"/>
          <p:cNvPicPr preferRelativeResize="0"/>
          <p:nvPr/>
        </p:nvPicPr>
        <p:blipFill>
          <a:blip r:embed="rId3">
            <a:alphaModFix/>
          </a:blip>
          <a:stretch>
            <a:fillRect/>
          </a:stretch>
        </p:blipFill>
        <p:spPr>
          <a:xfrm>
            <a:off x="3597650" y="4125425"/>
            <a:ext cx="845575" cy="774000"/>
          </a:xfrm>
          <a:prstGeom prst="rect">
            <a:avLst/>
          </a:prstGeom>
          <a:noFill/>
          <a:ln>
            <a:noFill/>
          </a:ln>
        </p:spPr>
      </p:pic>
      <p:pic>
        <p:nvPicPr>
          <p:cNvPr id="464" name="Google Shape;464;p49"/>
          <p:cNvPicPr preferRelativeResize="0"/>
          <p:nvPr/>
        </p:nvPicPr>
        <p:blipFill>
          <a:blip r:embed="rId3">
            <a:alphaModFix/>
          </a:blip>
          <a:stretch>
            <a:fillRect/>
          </a:stretch>
        </p:blipFill>
        <p:spPr>
          <a:xfrm>
            <a:off x="1031075" y="4125425"/>
            <a:ext cx="845575" cy="774000"/>
          </a:xfrm>
          <a:prstGeom prst="rect">
            <a:avLst/>
          </a:prstGeom>
          <a:noFill/>
          <a:ln>
            <a:noFill/>
          </a:ln>
        </p:spPr>
      </p:pic>
      <p:pic>
        <p:nvPicPr>
          <p:cNvPr id="465" name="Google Shape;465;p49"/>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71" name="Google Shape;471;p5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72" name="Google Shape;472;p50"/>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73" name="Google Shape;473;p50"/>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74" name="Google Shape;474;p50"/>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475" name="Google Shape;475;p50"/>
          <p:cNvPicPr preferRelativeResize="0"/>
          <p:nvPr/>
        </p:nvPicPr>
        <p:blipFill>
          <a:blip r:embed="rId3">
            <a:alphaModFix/>
          </a:blip>
          <a:stretch>
            <a:fillRect/>
          </a:stretch>
        </p:blipFill>
        <p:spPr>
          <a:xfrm>
            <a:off x="1031075" y="4125425"/>
            <a:ext cx="845575" cy="774000"/>
          </a:xfrm>
          <a:prstGeom prst="rect">
            <a:avLst/>
          </a:prstGeom>
          <a:noFill/>
          <a:ln>
            <a:noFill/>
          </a:ln>
        </p:spPr>
      </p:pic>
      <p:pic>
        <p:nvPicPr>
          <p:cNvPr id="476" name="Google Shape;476;p50"/>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82" name="Google Shape;482;p51"/>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83" name="Google Shape;483;p51"/>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84" name="Google Shape;484;p51"/>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85" name="Google Shape;485;p51"/>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486" name="Google Shape;486;p51"/>
          <p:cNvPicPr preferRelativeResize="0"/>
          <p:nvPr/>
        </p:nvPicPr>
        <p:blipFill>
          <a:blip r:embed="rId3">
            <a:alphaModFix/>
          </a:blip>
          <a:stretch>
            <a:fillRect/>
          </a:stretch>
        </p:blipFill>
        <p:spPr>
          <a:xfrm>
            <a:off x="4770550" y="3173300"/>
            <a:ext cx="845575" cy="774000"/>
          </a:xfrm>
          <a:prstGeom prst="rect">
            <a:avLst/>
          </a:prstGeom>
          <a:noFill/>
          <a:ln>
            <a:noFill/>
          </a:ln>
        </p:spPr>
      </p:pic>
      <p:pic>
        <p:nvPicPr>
          <p:cNvPr id="487" name="Google Shape;487;p51"/>
          <p:cNvPicPr preferRelativeResize="0"/>
          <p:nvPr/>
        </p:nvPicPr>
        <p:blipFill>
          <a:blip r:embed="rId3">
            <a:alphaModFix/>
          </a:blip>
          <a:stretch>
            <a:fillRect/>
          </a:stretch>
        </p:blipFill>
        <p:spPr>
          <a:xfrm>
            <a:off x="1031075" y="5119500"/>
            <a:ext cx="845575" cy="774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493" name="Google Shape;493;p52"/>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494" name="Google Shape;494;p52"/>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495" name="Google Shape;495;p52"/>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496" name="Google Shape;496;p52"/>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497" name="Google Shape;497;p52"/>
          <p:cNvPicPr preferRelativeResize="0"/>
          <p:nvPr/>
        </p:nvPicPr>
        <p:blipFill>
          <a:blip r:embed="rId3">
            <a:alphaModFix/>
          </a:blip>
          <a:stretch>
            <a:fillRect/>
          </a:stretch>
        </p:blipFill>
        <p:spPr>
          <a:xfrm>
            <a:off x="4770550" y="3173300"/>
            <a:ext cx="845575" cy="774000"/>
          </a:xfrm>
          <a:prstGeom prst="rect">
            <a:avLst/>
          </a:prstGeom>
          <a:noFill/>
          <a:ln>
            <a:noFill/>
          </a:ln>
        </p:spPr>
      </p:pic>
      <p:pic>
        <p:nvPicPr>
          <p:cNvPr id="498" name="Google Shape;498;p52"/>
          <p:cNvPicPr preferRelativeResize="0"/>
          <p:nvPr/>
        </p:nvPicPr>
        <p:blipFill>
          <a:blip r:embed="rId3">
            <a:alphaModFix/>
          </a:blip>
          <a:stretch>
            <a:fillRect/>
          </a:stretch>
        </p:blipFill>
        <p:spPr>
          <a:xfrm>
            <a:off x="5929625" y="2234975"/>
            <a:ext cx="845575" cy="774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04" name="Google Shape;504;p53"/>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05" name="Google Shape;505;p53"/>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06" name="Google Shape;506;p53"/>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507" name="Google Shape;507;p53"/>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508" name="Google Shape;508;p53"/>
          <p:cNvPicPr preferRelativeResize="0"/>
          <p:nvPr/>
        </p:nvPicPr>
        <p:blipFill>
          <a:blip r:embed="rId3">
            <a:alphaModFix/>
          </a:blip>
          <a:stretch>
            <a:fillRect/>
          </a:stretch>
        </p:blipFill>
        <p:spPr>
          <a:xfrm>
            <a:off x="4770550" y="3173300"/>
            <a:ext cx="845575" cy="774000"/>
          </a:xfrm>
          <a:prstGeom prst="rect">
            <a:avLst/>
          </a:prstGeom>
          <a:noFill/>
          <a:ln>
            <a:noFill/>
          </a:ln>
        </p:spPr>
      </p:pic>
      <p:pic>
        <p:nvPicPr>
          <p:cNvPr id="509" name="Google Shape;509;p53"/>
          <p:cNvPicPr preferRelativeResize="0"/>
          <p:nvPr/>
        </p:nvPicPr>
        <p:blipFill>
          <a:blip r:embed="rId3">
            <a:alphaModFix/>
          </a:blip>
          <a:stretch>
            <a:fillRect/>
          </a:stretch>
        </p:blipFill>
        <p:spPr>
          <a:xfrm>
            <a:off x="5957200" y="5119500"/>
            <a:ext cx="845575" cy="774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15" name="Google Shape;515;p54"/>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16" name="Google Shape;516;p54"/>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17" name="Google Shape;517;p54"/>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518" name="Google Shape;518;p54"/>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519" name="Google Shape;519;p54"/>
          <p:cNvPicPr preferRelativeResize="0"/>
          <p:nvPr/>
        </p:nvPicPr>
        <p:blipFill>
          <a:blip r:embed="rId3">
            <a:alphaModFix/>
          </a:blip>
          <a:stretch>
            <a:fillRect/>
          </a:stretch>
        </p:blipFill>
        <p:spPr>
          <a:xfrm>
            <a:off x="4770550" y="3173300"/>
            <a:ext cx="845575" cy="774000"/>
          </a:xfrm>
          <a:prstGeom prst="rect">
            <a:avLst/>
          </a:prstGeom>
          <a:noFill/>
          <a:ln>
            <a:noFill/>
          </a:ln>
        </p:spPr>
      </p:pic>
      <p:pic>
        <p:nvPicPr>
          <p:cNvPr id="520" name="Google Shape;520;p54"/>
          <p:cNvPicPr preferRelativeResize="0"/>
          <p:nvPr/>
        </p:nvPicPr>
        <p:blipFill>
          <a:blip r:embed="rId3">
            <a:alphaModFix/>
          </a:blip>
          <a:stretch>
            <a:fillRect/>
          </a:stretch>
        </p:blipFill>
        <p:spPr>
          <a:xfrm>
            <a:off x="1031050" y="5119500"/>
            <a:ext cx="845575" cy="774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26" name="Google Shape;526;p55"/>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27" name="Google Shape;527;p55"/>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28" name="Google Shape;528;p55"/>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529" name="Google Shape;529;p55"/>
          <p:cNvPicPr preferRelativeResize="0"/>
          <p:nvPr/>
        </p:nvPicPr>
        <p:blipFill>
          <a:blip r:embed="rId3">
            <a:alphaModFix/>
          </a:blip>
          <a:stretch>
            <a:fillRect/>
          </a:stretch>
        </p:blipFill>
        <p:spPr>
          <a:xfrm>
            <a:off x="3597650" y="5119500"/>
            <a:ext cx="845575" cy="774000"/>
          </a:xfrm>
          <a:prstGeom prst="rect">
            <a:avLst/>
          </a:prstGeom>
          <a:noFill/>
          <a:ln>
            <a:noFill/>
          </a:ln>
        </p:spPr>
      </p:pic>
      <p:pic>
        <p:nvPicPr>
          <p:cNvPr id="530" name="Google Shape;530;p55"/>
          <p:cNvPicPr preferRelativeResize="0"/>
          <p:nvPr/>
        </p:nvPicPr>
        <p:blipFill>
          <a:blip r:embed="rId3">
            <a:alphaModFix/>
          </a:blip>
          <a:stretch>
            <a:fillRect/>
          </a:stretch>
        </p:blipFill>
        <p:spPr>
          <a:xfrm>
            <a:off x="1031050" y="4166800"/>
            <a:ext cx="845575" cy="774000"/>
          </a:xfrm>
          <a:prstGeom prst="rect">
            <a:avLst/>
          </a:prstGeom>
          <a:noFill/>
          <a:ln>
            <a:noFill/>
          </a:ln>
        </p:spPr>
      </p:pic>
      <p:pic>
        <p:nvPicPr>
          <p:cNvPr id="531" name="Google Shape;531;p55"/>
          <p:cNvPicPr preferRelativeResize="0"/>
          <p:nvPr/>
        </p:nvPicPr>
        <p:blipFill>
          <a:blip r:embed="rId3">
            <a:alphaModFix/>
          </a:blip>
          <a:stretch>
            <a:fillRect/>
          </a:stretch>
        </p:blipFill>
        <p:spPr>
          <a:xfrm>
            <a:off x="1031050" y="5119500"/>
            <a:ext cx="845575" cy="774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37" name="Google Shape;537;p56"/>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38" name="Google Shape;538;p56"/>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39" name="Google Shape;539;p56"/>
          <p:cNvPicPr preferRelativeResize="0"/>
          <p:nvPr/>
        </p:nvPicPr>
        <p:blipFill>
          <a:blip r:embed="rId3">
            <a:alphaModFix/>
          </a:blip>
          <a:stretch>
            <a:fillRect/>
          </a:stretch>
        </p:blipFill>
        <p:spPr>
          <a:xfrm>
            <a:off x="2424750" y="2234975"/>
            <a:ext cx="845575" cy="774000"/>
          </a:xfrm>
          <a:prstGeom prst="rect">
            <a:avLst/>
          </a:prstGeom>
          <a:noFill/>
          <a:ln>
            <a:noFill/>
          </a:ln>
        </p:spPr>
      </p:pic>
      <p:pic>
        <p:nvPicPr>
          <p:cNvPr id="540" name="Google Shape;540;p56"/>
          <p:cNvPicPr preferRelativeResize="0"/>
          <p:nvPr/>
        </p:nvPicPr>
        <p:blipFill>
          <a:blip r:embed="rId3">
            <a:alphaModFix/>
          </a:blip>
          <a:stretch>
            <a:fillRect/>
          </a:stretch>
        </p:blipFill>
        <p:spPr>
          <a:xfrm>
            <a:off x="1031050" y="3146275"/>
            <a:ext cx="845575" cy="774000"/>
          </a:xfrm>
          <a:prstGeom prst="rect">
            <a:avLst/>
          </a:prstGeom>
          <a:noFill/>
          <a:ln>
            <a:noFill/>
          </a:ln>
        </p:spPr>
      </p:pic>
      <p:pic>
        <p:nvPicPr>
          <p:cNvPr id="541" name="Google Shape;541;p56"/>
          <p:cNvPicPr preferRelativeResize="0"/>
          <p:nvPr/>
        </p:nvPicPr>
        <p:blipFill>
          <a:blip r:embed="rId3">
            <a:alphaModFix/>
          </a:blip>
          <a:stretch>
            <a:fillRect/>
          </a:stretch>
        </p:blipFill>
        <p:spPr>
          <a:xfrm>
            <a:off x="1031050" y="4166800"/>
            <a:ext cx="845575" cy="774000"/>
          </a:xfrm>
          <a:prstGeom prst="rect">
            <a:avLst/>
          </a:prstGeom>
          <a:noFill/>
          <a:ln>
            <a:noFill/>
          </a:ln>
        </p:spPr>
      </p:pic>
      <p:pic>
        <p:nvPicPr>
          <p:cNvPr id="542" name="Google Shape;542;p56"/>
          <p:cNvPicPr preferRelativeResize="0"/>
          <p:nvPr/>
        </p:nvPicPr>
        <p:blipFill>
          <a:blip r:embed="rId3">
            <a:alphaModFix/>
          </a:blip>
          <a:stretch>
            <a:fillRect/>
          </a:stretch>
        </p:blipFill>
        <p:spPr>
          <a:xfrm>
            <a:off x="1031050" y="5119500"/>
            <a:ext cx="845575" cy="77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design process</a:t>
            </a:r>
            <a:endParaRPr/>
          </a:p>
        </p:txBody>
      </p:sp>
      <p:sp>
        <p:nvSpPr>
          <p:cNvPr id="65" name="Google Shape;65;p12"/>
          <p:cNvSpPr txBox="1"/>
          <p:nvPr>
            <p:ph idx="1" type="body"/>
          </p:nvPr>
        </p:nvSpPr>
        <p:spPr>
          <a:xfrm>
            <a:off x="457200" y="1081200"/>
            <a:ext cx="6759600" cy="5073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This process involves a few significant steps:</a:t>
            </a:r>
            <a:endParaRPr/>
          </a:p>
          <a:p>
            <a:pPr indent="0" lvl="0" marL="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Formulating the problem with enough mathematical precision. Concrete question and start thinking about algorithms to solve the problem.</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Designing an algorithm for the problem.</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Analyzing the algorithm to verify if it is correct  and evaluate the algorithm’s efficiency.</a:t>
            </a:r>
            <a:endParaRPr/>
          </a:p>
        </p:txBody>
      </p:sp>
      <p:pic>
        <p:nvPicPr>
          <p:cNvPr id="66" name="Google Shape;66;p12"/>
          <p:cNvPicPr preferRelativeResize="0"/>
          <p:nvPr/>
        </p:nvPicPr>
        <p:blipFill>
          <a:blip r:embed="rId3">
            <a:alphaModFix/>
          </a:blip>
          <a:stretch>
            <a:fillRect/>
          </a:stretch>
        </p:blipFill>
        <p:spPr>
          <a:xfrm>
            <a:off x="7280613" y="2135488"/>
            <a:ext cx="1051412" cy="1051412"/>
          </a:xfrm>
          <a:prstGeom prst="rect">
            <a:avLst/>
          </a:prstGeom>
          <a:noFill/>
          <a:ln>
            <a:noFill/>
          </a:ln>
        </p:spPr>
      </p:pic>
      <p:pic>
        <p:nvPicPr>
          <p:cNvPr id="67" name="Google Shape;67;p12"/>
          <p:cNvPicPr preferRelativeResize="0"/>
          <p:nvPr/>
        </p:nvPicPr>
        <p:blipFill>
          <a:blip r:embed="rId4">
            <a:alphaModFix/>
          </a:blip>
          <a:stretch>
            <a:fillRect/>
          </a:stretch>
        </p:blipFill>
        <p:spPr>
          <a:xfrm>
            <a:off x="6334900" y="3290700"/>
            <a:ext cx="533050" cy="1436100"/>
          </a:xfrm>
          <a:prstGeom prst="rect">
            <a:avLst/>
          </a:prstGeom>
          <a:noFill/>
          <a:ln>
            <a:noFill/>
          </a:ln>
        </p:spPr>
      </p:pic>
      <p:pic>
        <p:nvPicPr>
          <p:cNvPr id="68" name="Google Shape;68;p12"/>
          <p:cNvPicPr preferRelativeResize="0"/>
          <p:nvPr/>
        </p:nvPicPr>
        <p:blipFill>
          <a:blip r:embed="rId5">
            <a:alphaModFix/>
          </a:blip>
          <a:stretch>
            <a:fillRect/>
          </a:stretch>
        </p:blipFill>
        <p:spPr>
          <a:xfrm>
            <a:off x="7147525" y="4636400"/>
            <a:ext cx="1622400" cy="1622400"/>
          </a:xfrm>
          <a:prstGeom prst="rect">
            <a:avLst/>
          </a:prstGeom>
          <a:noFill/>
          <a:ln>
            <a:noFill/>
          </a:ln>
        </p:spPr>
      </p:pic>
      <p:sp>
        <p:nvSpPr>
          <p:cNvPr id="69" name="Google Shape;69;p12"/>
          <p:cNvSpPr/>
          <p:nvPr/>
        </p:nvSpPr>
        <p:spPr>
          <a:xfrm>
            <a:off x="5494475" y="0"/>
            <a:ext cx="36495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Roboto Condensed Light"/>
                <a:ea typeface="Roboto Condensed Light"/>
                <a:cs typeface="Roboto Condensed Light"/>
                <a:sym typeface="Roboto Condensed Light"/>
              </a:rPr>
              <a:t>This high-level strategy is carried out in practice with the help of a few fundamental design techniques</a:t>
            </a:r>
            <a:br>
              <a:rPr lang="en" sz="2400">
                <a:solidFill>
                  <a:srgbClr val="FFFFFF"/>
                </a:solidFill>
                <a:latin typeface="Roboto Condensed Light"/>
                <a:ea typeface="Roboto Condensed Light"/>
                <a:cs typeface="Roboto Condensed Light"/>
                <a:sym typeface="Roboto Condensed Light"/>
              </a:rPr>
            </a:br>
            <a:br>
              <a:rPr lang="en" sz="2400">
                <a:solidFill>
                  <a:srgbClr val="FFFFFF"/>
                </a:solidFill>
                <a:latin typeface="Roboto Condensed Light"/>
                <a:ea typeface="Roboto Condensed Light"/>
                <a:cs typeface="Roboto Condensed Light"/>
                <a:sym typeface="Roboto Condensed Light"/>
              </a:rPr>
            </a:br>
            <a:endParaRPr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48" name="Google Shape;548;p57"/>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49" name="Google Shape;549;p57"/>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50" name="Google Shape;550;p57"/>
          <p:cNvPicPr preferRelativeResize="0"/>
          <p:nvPr/>
        </p:nvPicPr>
        <p:blipFill>
          <a:blip r:embed="rId3">
            <a:alphaModFix/>
          </a:blip>
          <a:stretch>
            <a:fillRect/>
          </a:stretch>
        </p:blipFill>
        <p:spPr>
          <a:xfrm>
            <a:off x="2397150" y="3146275"/>
            <a:ext cx="845575" cy="774000"/>
          </a:xfrm>
          <a:prstGeom prst="rect">
            <a:avLst/>
          </a:prstGeom>
          <a:noFill/>
          <a:ln>
            <a:noFill/>
          </a:ln>
        </p:spPr>
      </p:pic>
      <p:pic>
        <p:nvPicPr>
          <p:cNvPr id="551" name="Google Shape;551;p57"/>
          <p:cNvPicPr preferRelativeResize="0"/>
          <p:nvPr/>
        </p:nvPicPr>
        <p:blipFill>
          <a:blip r:embed="rId3">
            <a:alphaModFix/>
          </a:blip>
          <a:stretch>
            <a:fillRect/>
          </a:stretch>
        </p:blipFill>
        <p:spPr>
          <a:xfrm>
            <a:off x="1031050" y="3146275"/>
            <a:ext cx="845575" cy="774000"/>
          </a:xfrm>
          <a:prstGeom prst="rect">
            <a:avLst/>
          </a:prstGeom>
          <a:noFill/>
          <a:ln>
            <a:noFill/>
          </a:ln>
        </p:spPr>
      </p:pic>
      <p:pic>
        <p:nvPicPr>
          <p:cNvPr id="552" name="Google Shape;552;p57"/>
          <p:cNvPicPr preferRelativeResize="0"/>
          <p:nvPr/>
        </p:nvPicPr>
        <p:blipFill>
          <a:blip r:embed="rId3">
            <a:alphaModFix/>
          </a:blip>
          <a:stretch>
            <a:fillRect/>
          </a:stretch>
        </p:blipFill>
        <p:spPr>
          <a:xfrm>
            <a:off x="1031050" y="4166800"/>
            <a:ext cx="845575" cy="774000"/>
          </a:xfrm>
          <a:prstGeom prst="rect">
            <a:avLst/>
          </a:prstGeom>
          <a:noFill/>
          <a:ln>
            <a:noFill/>
          </a:ln>
        </p:spPr>
      </p:pic>
      <p:pic>
        <p:nvPicPr>
          <p:cNvPr id="553" name="Google Shape;553;p57"/>
          <p:cNvPicPr preferRelativeResize="0"/>
          <p:nvPr/>
        </p:nvPicPr>
        <p:blipFill>
          <a:blip r:embed="rId3">
            <a:alphaModFix/>
          </a:blip>
          <a:stretch>
            <a:fillRect/>
          </a:stretch>
        </p:blipFill>
        <p:spPr>
          <a:xfrm>
            <a:off x="1031050" y="5119500"/>
            <a:ext cx="845575" cy="77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59" name="Google Shape;559;p58"/>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60" name="Google Shape;560;p58"/>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61" name="Google Shape;561;p58"/>
          <p:cNvPicPr preferRelativeResize="0"/>
          <p:nvPr/>
        </p:nvPicPr>
        <p:blipFill>
          <a:blip r:embed="rId3">
            <a:alphaModFix/>
          </a:blip>
          <a:stretch>
            <a:fillRect/>
          </a:stretch>
        </p:blipFill>
        <p:spPr>
          <a:xfrm>
            <a:off x="2397150" y="3146275"/>
            <a:ext cx="845575" cy="774000"/>
          </a:xfrm>
          <a:prstGeom prst="rect">
            <a:avLst/>
          </a:prstGeom>
          <a:noFill/>
          <a:ln>
            <a:noFill/>
          </a:ln>
        </p:spPr>
      </p:pic>
      <p:pic>
        <p:nvPicPr>
          <p:cNvPr id="562" name="Google Shape;562;p58"/>
          <p:cNvPicPr preferRelativeResize="0"/>
          <p:nvPr/>
        </p:nvPicPr>
        <p:blipFill>
          <a:blip r:embed="rId3">
            <a:alphaModFix/>
          </a:blip>
          <a:stretch>
            <a:fillRect/>
          </a:stretch>
        </p:blipFill>
        <p:spPr>
          <a:xfrm>
            <a:off x="3597625" y="5119500"/>
            <a:ext cx="845575" cy="774000"/>
          </a:xfrm>
          <a:prstGeom prst="rect">
            <a:avLst/>
          </a:prstGeom>
          <a:noFill/>
          <a:ln>
            <a:noFill/>
          </a:ln>
        </p:spPr>
      </p:pic>
      <p:pic>
        <p:nvPicPr>
          <p:cNvPr id="563" name="Google Shape;563;p58"/>
          <p:cNvPicPr preferRelativeResize="0"/>
          <p:nvPr/>
        </p:nvPicPr>
        <p:blipFill>
          <a:blip r:embed="rId3">
            <a:alphaModFix/>
          </a:blip>
          <a:stretch>
            <a:fillRect/>
          </a:stretch>
        </p:blipFill>
        <p:spPr>
          <a:xfrm>
            <a:off x="4784325" y="2221175"/>
            <a:ext cx="845575" cy="774000"/>
          </a:xfrm>
          <a:prstGeom prst="rect">
            <a:avLst/>
          </a:prstGeom>
          <a:noFill/>
          <a:ln>
            <a:noFill/>
          </a:ln>
        </p:spPr>
      </p:pic>
      <p:pic>
        <p:nvPicPr>
          <p:cNvPr id="564" name="Google Shape;564;p58"/>
          <p:cNvPicPr preferRelativeResize="0"/>
          <p:nvPr/>
        </p:nvPicPr>
        <p:blipFill>
          <a:blip r:embed="rId3">
            <a:alphaModFix/>
          </a:blip>
          <a:stretch>
            <a:fillRect/>
          </a:stretch>
        </p:blipFill>
        <p:spPr>
          <a:xfrm>
            <a:off x="5943425" y="4167375"/>
            <a:ext cx="845575" cy="774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70" name="Google Shape;570;p59"/>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 (Smaller version)</a:t>
            </a:r>
            <a:endParaRPr sz="1800"/>
          </a:p>
          <a:p>
            <a:pPr indent="0" lvl="0" marL="0" rtl="0" algn="l">
              <a:spcBef>
                <a:spcPts val="600"/>
              </a:spcBef>
              <a:spcAft>
                <a:spcPts val="0"/>
              </a:spcAft>
              <a:buNone/>
            </a:pPr>
            <a:r>
              <a:t/>
            </a:r>
            <a:endParaRPr/>
          </a:p>
        </p:txBody>
      </p:sp>
      <p:graphicFrame>
        <p:nvGraphicFramePr>
          <p:cNvPr id="571" name="Google Shape;571;p59"/>
          <p:cNvGraphicFramePr/>
          <p:nvPr/>
        </p:nvGraphicFramePr>
        <p:xfrm>
          <a:off x="2259175" y="2122400"/>
          <a:ext cx="3000000" cy="3000000"/>
        </p:xfrm>
        <a:graphic>
          <a:graphicData uri="http://schemas.openxmlformats.org/drawingml/2006/table">
            <a:tbl>
              <a:tblPr>
                <a:noFill/>
                <a:tableStyleId>{76B9F9D3-DBF2-41A9-8822-A1AA378F4E7F}</a:tableStyleId>
              </a:tblPr>
              <a:tblGrid>
                <a:gridCol w="1174400"/>
                <a:gridCol w="1174400"/>
                <a:gridCol w="1174400"/>
                <a:gridCol w="1174400"/>
              </a:tblGrid>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9660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572" name="Google Shape;572;p59"/>
          <p:cNvPicPr preferRelativeResize="0"/>
          <p:nvPr/>
        </p:nvPicPr>
        <p:blipFill>
          <a:blip r:embed="rId3">
            <a:alphaModFix/>
          </a:blip>
          <a:stretch>
            <a:fillRect/>
          </a:stretch>
        </p:blipFill>
        <p:spPr>
          <a:xfrm>
            <a:off x="2397150" y="3146275"/>
            <a:ext cx="845575" cy="774000"/>
          </a:xfrm>
          <a:prstGeom prst="rect">
            <a:avLst/>
          </a:prstGeom>
          <a:noFill/>
          <a:ln>
            <a:noFill/>
          </a:ln>
        </p:spPr>
      </p:pic>
      <p:pic>
        <p:nvPicPr>
          <p:cNvPr id="573" name="Google Shape;573;p59"/>
          <p:cNvPicPr preferRelativeResize="0"/>
          <p:nvPr/>
        </p:nvPicPr>
        <p:blipFill>
          <a:blip r:embed="rId3">
            <a:alphaModFix/>
          </a:blip>
          <a:stretch>
            <a:fillRect/>
          </a:stretch>
        </p:blipFill>
        <p:spPr>
          <a:xfrm>
            <a:off x="3597625" y="5119500"/>
            <a:ext cx="845575" cy="774000"/>
          </a:xfrm>
          <a:prstGeom prst="rect">
            <a:avLst/>
          </a:prstGeom>
          <a:noFill/>
          <a:ln>
            <a:noFill/>
          </a:ln>
        </p:spPr>
      </p:pic>
      <p:pic>
        <p:nvPicPr>
          <p:cNvPr id="574" name="Google Shape;574;p59"/>
          <p:cNvPicPr preferRelativeResize="0"/>
          <p:nvPr/>
        </p:nvPicPr>
        <p:blipFill>
          <a:blip r:embed="rId3">
            <a:alphaModFix/>
          </a:blip>
          <a:stretch>
            <a:fillRect/>
          </a:stretch>
        </p:blipFill>
        <p:spPr>
          <a:xfrm>
            <a:off x="4784325" y="2221175"/>
            <a:ext cx="845575" cy="774000"/>
          </a:xfrm>
          <a:prstGeom prst="rect">
            <a:avLst/>
          </a:prstGeom>
          <a:noFill/>
          <a:ln>
            <a:noFill/>
          </a:ln>
        </p:spPr>
      </p:pic>
      <p:pic>
        <p:nvPicPr>
          <p:cNvPr id="575" name="Google Shape;575;p59"/>
          <p:cNvPicPr preferRelativeResize="0"/>
          <p:nvPr/>
        </p:nvPicPr>
        <p:blipFill>
          <a:blip r:embed="rId3">
            <a:alphaModFix/>
          </a:blip>
          <a:stretch>
            <a:fillRect/>
          </a:stretch>
        </p:blipFill>
        <p:spPr>
          <a:xfrm>
            <a:off x="5943425" y="4167375"/>
            <a:ext cx="845575" cy="774000"/>
          </a:xfrm>
          <a:prstGeom prst="rect">
            <a:avLst/>
          </a:prstGeom>
          <a:noFill/>
          <a:ln>
            <a:noFill/>
          </a:ln>
        </p:spPr>
      </p:pic>
      <p:sp>
        <p:nvSpPr>
          <p:cNvPr id="576" name="Google Shape;576;p59"/>
          <p:cNvSpPr/>
          <p:nvPr/>
        </p:nvSpPr>
        <p:spPr>
          <a:xfrm>
            <a:off x="5494475" y="0"/>
            <a:ext cx="3649500" cy="6858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FFFFFF"/>
              </a:buClr>
              <a:buSzPts val="2400"/>
              <a:buChar char="➔"/>
            </a:pPr>
            <a:r>
              <a:rPr lang="en" sz="2400">
                <a:solidFill>
                  <a:srgbClr val="FFFFFF"/>
                </a:solidFill>
                <a:latin typeface="Roboto Condensed Light"/>
                <a:ea typeface="Roboto Condensed Light"/>
                <a:cs typeface="Roboto Condensed Light"/>
                <a:sym typeface="Roboto Condensed Light"/>
              </a:rPr>
              <a:t>92 possible solutions.</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FFFFFF"/>
              </a:buClr>
              <a:buSzPts val="2400"/>
              <a:buChar char="➔"/>
            </a:pPr>
            <a:r>
              <a:rPr lang="en" sz="2400">
                <a:solidFill>
                  <a:srgbClr val="FFFFFF"/>
                </a:solidFill>
                <a:latin typeface="Roboto Condensed Light"/>
                <a:ea typeface="Roboto Condensed Light"/>
                <a:cs typeface="Roboto Condensed Light"/>
                <a:sym typeface="Roboto Condensed Light"/>
              </a:rPr>
              <a:t>12 different solutions.</a:t>
            </a:r>
            <a:br>
              <a:rPr lang="en" sz="2400">
                <a:solidFill>
                  <a:srgbClr val="FFFFFF"/>
                </a:solidFill>
                <a:latin typeface="Roboto Condensed Light"/>
                <a:ea typeface="Roboto Condensed Light"/>
                <a:cs typeface="Roboto Condensed Light"/>
                <a:sym typeface="Roboto Condensed Light"/>
              </a:rPr>
            </a:br>
            <a:endParaRPr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582" name="Google Shape;582;p60"/>
          <p:cNvSpPr txBox="1"/>
          <p:nvPr>
            <p:ph idx="1" type="body"/>
          </p:nvPr>
        </p:nvSpPr>
        <p:spPr>
          <a:xfrm>
            <a:off x="457200" y="1081200"/>
            <a:ext cx="8229600" cy="679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Eight Queens Problem</a:t>
            </a:r>
            <a:endParaRPr sz="1800"/>
          </a:p>
          <a:p>
            <a:pPr indent="0" lvl="0" marL="0" rtl="0" algn="l">
              <a:spcBef>
                <a:spcPts val="600"/>
              </a:spcBef>
              <a:spcAft>
                <a:spcPts val="0"/>
              </a:spcAft>
              <a:buNone/>
            </a:pPr>
            <a:r>
              <a:t/>
            </a:r>
            <a:endParaRPr/>
          </a:p>
        </p:txBody>
      </p:sp>
      <p:graphicFrame>
        <p:nvGraphicFramePr>
          <p:cNvPr id="583" name="Google Shape;583;p60"/>
          <p:cNvGraphicFramePr/>
          <p:nvPr/>
        </p:nvGraphicFramePr>
        <p:xfrm>
          <a:off x="919000" y="2154800"/>
          <a:ext cx="3000000" cy="3000000"/>
        </p:xfrm>
        <a:graphic>
          <a:graphicData uri="http://schemas.openxmlformats.org/drawingml/2006/table">
            <a:tbl>
              <a:tblPr>
                <a:noFill/>
                <a:tableStyleId>{76B9F9D3-DBF2-41A9-8822-A1AA378F4E7F}</a:tableStyleId>
              </a:tblPr>
              <a:tblGrid>
                <a:gridCol w="550325"/>
                <a:gridCol w="6755650"/>
              </a:tblGrid>
              <a:tr h="3878550">
                <a:tc>
                  <a:txBody>
                    <a:bodyPr/>
                    <a:lstStyle/>
                    <a:p>
                      <a:pPr indent="0" lvl="0" marL="0" rtl="0" algn="l">
                        <a:lnSpc>
                          <a:spcPct val="100000"/>
                        </a:lnSpc>
                        <a:spcBef>
                          <a:spcPts val="0"/>
                        </a:spcBef>
                        <a:spcAft>
                          <a:spcPts val="0"/>
                        </a:spcAft>
                        <a:buNone/>
                      </a:pPr>
                      <a:r>
                        <a:rPr lang="en" sz="1600">
                          <a:latin typeface="Consolas"/>
                          <a:ea typeface="Consolas"/>
                          <a:cs typeface="Consolas"/>
                          <a:sym typeface="Consolas"/>
                        </a:rPr>
                        <a:t>01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04</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05</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06</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07</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08</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09</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10</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11</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12</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13</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14</a:t>
                      </a:r>
                      <a:endParaRPr sz="1600">
                        <a:latin typeface="Consolas"/>
                        <a:ea typeface="Consolas"/>
                        <a:cs typeface="Consolas"/>
                        <a:sym typeface="Consolas"/>
                      </a:endParaRPr>
                    </a:p>
                    <a:p>
                      <a:pPr indent="0" lvl="0" marL="0" rtl="0" algn="l">
                        <a:lnSpc>
                          <a:spcPct val="100000"/>
                        </a:lnSpc>
                        <a:spcBef>
                          <a:spcPts val="0"/>
                        </a:spcBef>
                        <a:spcAft>
                          <a:spcPts val="0"/>
                        </a:spcAft>
                        <a:buNone/>
                      </a:pPr>
                      <a:r>
                        <a:rPr lang="en" sz="1600">
                          <a:latin typeface="Consolas"/>
                          <a:ea typeface="Consolas"/>
                          <a:cs typeface="Consolas"/>
                          <a:sym typeface="Consolas"/>
                        </a:rPr>
                        <a:t>15</a:t>
                      </a:r>
                      <a:endParaRPr sz="1600">
                        <a:latin typeface="Consolas"/>
                        <a:ea typeface="Consolas"/>
                        <a:cs typeface="Consolas"/>
                        <a:sym typeface="Consolas"/>
                      </a:endParaRPr>
                    </a:p>
                  </a:txBody>
                  <a:tcPr marT="91425" marB="91425" marR="91425" marL="91425"/>
                </a:tc>
                <a:tc>
                  <a:txBody>
                    <a:bodyPr/>
                    <a:lstStyle/>
                    <a:p>
                      <a:pPr indent="0" lvl="0" marL="0" rtl="0" algn="l">
                        <a:lnSpc>
                          <a:spcPct val="100000"/>
                        </a:lnSpc>
                        <a:spcBef>
                          <a:spcPts val="0"/>
                        </a:spcBef>
                        <a:spcAft>
                          <a:spcPts val="0"/>
                        </a:spcAft>
                        <a:buNone/>
                      </a:pPr>
                      <a:r>
                        <a:rPr lang="en" sz="1600">
                          <a:solidFill>
                            <a:srgbClr val="000000"/>
                          </a:solidFill>
                          <a:latin typeface="Consolas"/>
                          <a:ea typeface="Consolas"/>
                          <a:cs typeface="Consolas"/>
                          <a:sym typeface="Consolas"/>
                        </a:rPr>
                        <a:t>static boolean theBoardSolver(int board[][], int col)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if (col &gt;= N)</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return true;</a:t>
                      </a:r>
                      <a:br>
                        <a:rPr lang="en" sz="1600">
                          <a:solidFill>
                            <a:srgbClr val="000000"/>
                          </a:solidFill>
                          <a:latin typeface="Consolas"/>
                          <a:ea typeface="Consolas"/>
                          <a:cs typeface="Consolas"/>
                          <a:sym typeface="Consolas"/>
                        </a:rPr>
                      </a:br>
                      <a:endParaRPr sz="16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000000"/>
                          </a:solidFill>
                          <a:latin typeface="Consolas"/>
                          <a:ea typeface="Consolas"/>
                          <a:cs typeface="Consolas"/>
                          <a:sym typeface="Consolas"/>
                        </a:rPr>
                        <a:t>	for (int i = 0; i &lt; N; i++)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if (toPlaceOrNotToPlace(board, i, col))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board[i][col] = 1;</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if (theBoardSolver(board, col + 1))</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return true;</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board[i][col] = 0;</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	return false;</a:t>
                      </a:r>
                      <a:br>
                        <a:rPr lang="en" sz="1600">
                          <a:solidFill>
                            <a:srgbClr val="000000"/>
                          </a:solidFill>
                          <a:latin typeface="Consolas"/>
                          <a:ea typeface="Consolas"/>
                          <a:cs typeface="Consolas"/>
                          <a:sym typeface="Consolas"/>
                        </a:rPr>
                      </a:br>
                      <a:r>
                        <a:rPr lang="en" sz="1600">
                          <a:solidFill>
                            <a:srgbClr val="000000"/>
                          </a:solidFill>
                          <a:latin typeface="Consolas"/>
                          <a:ea typeface="Consolas"/>
                          <a:cs typeface="Consolas"/>
                          <a:sym typeface="Consolas"/>
                        </a:rPr>
                        <a:t>}</a:t>
                      </a:r>
                      <a:endParaRPr sz="16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1"/>
          <p:cNvPicPr preferRelativeResize="0"/>
          <p:nvPr/>
        </p:nvPicPr>
        <p:blipFill>
          <a:blip r:embed="rId3">
            <a:alphaModFix/>
          </a:blip>
          <a:stretch>
            <a:fillRect/>
          </a:stretch>
        </p:blipFill>
        <p:spPr>
          <a:xfrm>
            <a:off x="316075" y="1090800"/>
            <a:ext cx="5810250" cy="1514475"/>
          </a:xfrm>
          <a:prstGeom prst="rect">
            <a:avLst/>
          </a:prstGeom>
          <a:noFill/>
          <a:ln>
            <a:noFill/>
          </a:ln>
        </p:spPr>
      </p:pic>
      <p:pic>
        <p:nvPicPr>
          <p:cNvPr id="589" name="Google Shape;589;p61"/>
          <p:cNvPicPr preferRelativeResize="0"/>
          <p:nvPr/>
        </p:nvPicPr>
        <p:blipFill>
          <a:blip r:embed="rId4">
            <a:alphaModFix/>
          </a:blip>
          <a:stretch>
            <a:fillRect/>
          </a:stretch>
        </p:blipFill>
        <p:spPr>
          <a:xfrm>
            <a:off x="316075" y="2779500"/>
            <a:ext cx="5810250" cy="3730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2"/>
          <p:cNvPicPr preferRelativeResize="0"/>
          <p:nvPr/>
        </p:nvPicPr>
        <p:blipFill>
          <a:blip r:embed="rId3">
            <a:alphaModFix/>
          </a:blip>
          <a:stretch>
            <a:fillRect/>
          </a:stretch>
        </p:blipFill>
        <p:spPr>
          <a:xfrm>
            <a:off x="152400" y="152400"/>
            <a:ext cx="5227997" cy="6553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63"/>
          <p:cNvPicPr preferRelativeResize="0"/>
          <p:nvPr/>
        </p:nvPicPr>
        <p:blipFill>
          <a:blip r:embed="rId3">
            <a:alphaModFix/>
          </a:blip>
          <a:stretch>
            <a:fillRect/>
          </a:stretch>
        </p:blipFill>
        <p:spPr>
          <a:xfrm>
            <a:off x="248225" y="1320899"/>
            <a:ext cx="5705575" cy="5156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a:t>
            </a:r>
            <a:r>
              <a:rPr lang="en"/>
              <a:t> (Example)</a:t>
            </a:r>
            <a:endParaRPr/>
          </a:p>
        </p:txBody>
      </p:sp>
      <p:sp>
        <p:nvSpPr>
          <p:cNvPr id="605" name="Google Shape;605;p64"/>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Prime numbers after prime P with sum S</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606" name="Google Shape;606;p64"/>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607" name="Google Shape;607;p64"/>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608" name="Google Shape;608;p64"/>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BACKTRACKING</a:t>
            </a:r>
            <a:r>
              <a:rPr b="1" lang="en" sz="1800">
                <a:solidFill>
                  <a:srgbClr val="FFFFFF"/>
                </a:solidFill>
                <a:latin typeface="Roboto Condensed"/>
                <a:ea typeface="Roboto Condensed"/>
                <a:cs typeface="Roboto Condensed"/>
                <a:sym typeface="Roboto Condensed"/>
              </a:rPr>
              <a:t> APPROACH</a:t>
            </a:r>
            <a:endParaRPr b="1" sz="1800">
              <a:solidFill>
                <a:srgbClr val="FFFFFF"/>
              </a:solidFill>
              <a:latin typeface="Roboto Condensed"/>
              <a:ea typeface="Roboto Condensed"/>
              <a:cs typeface="Roboto Condensed"/>
              <a:sym typeface="Roboto Condensed"/>
            </a:endParaRPr>
          </a:p>
        </p:txBody>
      </p:sp>
      <p:pic>
        <p:nvPicPr>
          <p:cNvPr id="609" name="Google Shape;609;p64"/>
          <p:cNvPicPr preferRelativeResize="0"/>
          <p:nvPr/>
        </p:nvPicPr>
        <p:blipFill>
          <a:blip r:embed="rId3">
            <a:alphaModFix/>
          </a:blip>
          <a:stretch>
            <a:fillRect/>
          </a:stretch>
        </p:blipFill>
        <p:spPr>
          <a:xfrm>
            <a:off x="5949570" y="3322933"/>
            <a:ext cx="1716175" cy="1716175"/>
          </a:xfrm>
          <a:prstGeom prst="rect">
            <a:avLst/>
          </a:prstGeom>
          <a:noFill/>
          <a:ln>
            <a:noFill/>
          </a:ln>
        </p:spPr>
      </p:pic>
      <p:sp>
        <p:nvSpPr>
          <p:cNvPr id="610" name="Google Shape;610;p64"/>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Condensed"/>
                <a:ea typeface="Roboto Condensed"/>
                <a:cs typeface="Roboto Condensed"/>
                <a:sym typeface="Roboto Condensed"/>
              </a:rPr>
              <a:t>Given three numbers: sum S, prime P and N, find all N prime numbers after prime P such that their sum is equal to S</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611" name="Google Shape;611;p64"/>
          <p:cNvPicPr preferRelativeResize="0"/>
          <p:nvPr/>
        </p:nvPicPr>
        <p:blipFill>
          <a:blip r:embed="rId4">
            <a:alphaModFix/>
          </a:blip>
          <a:stretch>
            <a:fillRect/>
          </a:stretch>
        </p:blipFill>
        <p:spPr>
          <a:xfrm>
            <a:off x="421700" y="4188888"/>
            <a:ext cx="3829050" cy="1323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 (Example)</a:t>
            </a:r>
            <a:endParaRPr/>
          </a:p>
        </p:txBody>
      </p:sp>
      <p:sp>
        <p:nvSpPr>
          <p:cNvPr id="617" name="Google Shape;617;p65"/>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Prime numbers after prime P with sum S</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618" name="Google Shape;618;p65"/>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619" name="Google Shape;619;p65"/>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620" name="Google Shape;620;p65"/>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BACKTRACKING APPROACH</a:t>
            </a:r>
            <a:endParaRPr b="1" sz="1800">
              <a:solidFill>
                <a:srgbClr val="FFFFFF"/>
              </a:solidFill>
              <a:latin typeface="Roboto Condensed"/>
              <a:ea typeface="Roboto Condensed"/>
              <a:cs typeface="Roboto Condensed"/>
              <a:sym typeface="Roboto Condensed"/>
            </a:endParaRPr>
          </a:p>
        </p:txBody>
      </p:sp>
      <p:sp>
        <p:nvSpPr>
          <p:cNvPr id="621" name="Google Shape;621;p65"/>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Condensed"/>
                <a:ea typeface="Roboto Condensed"/>
                <a:cs typeface="Roboto Condensed"/>
                <a:sym typeface="Roboto Condensed"/>
              </a:rPr>
              <a:t>Given three numbers: sum S, prime P and N, find all N prime numbers after prime P such that their sum is equal to S</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pic>
        <p:nvPicPr>
          <p:cNvPr id="622" name="Google Shape;622;p65"/>
          <p:cNvPicPr preferRelativeResize="0"/>
          <p:nvPr/>
        </p:nvPicPr>
        <p:blipFill>
          <a:blip r:embed="rId3">
            <a:alphaModFix/>
          </a:blip>
          <a:stretch>
            <a:fillRect/>
          </a:stretch>
        </p:blipFill>
        <p:spPr>
          <a:xfrm>
            <a:off x="421700" y="4188888"/>
            <a:ext cx="3829050" cy="1323975"/>
          </a:xfrm>
          <a:prstGeom prst="rect">
            <a:avLst/>
          </a:prstGeom>
          <a:noFill/>
          <a:ln>
            <a:noFill/>
          </a:ln>
        </p:spPr>
      </p:pic>
      <p:pic>
        <p:nvPicPr>
          <p:cNvPr id="623" name="Google Shape;623;p65"/>
          <p:cNvPicPr preferRelativeResize="0"/>
          <p:nvPr/>
        </p:nvPicPr>
        <p:blipFill>
          <a:blip r:embed="rId4">
            <a:alphaModFix/>
          </a:blip>
          <a:stretch>
            <a:fillRect/>
          </a:stretch>
        </p:blipFill>
        <p:spPr>
          <a:xfrm>
            <a:off x="4740488" y="3186937"/>
            <a:ext cx="4134324" cy="1988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Backtracking</a:t>
            </a:r>
            <a:r>
              <a:rPr lang="en"/>
              <a:t> (Example)</a:t>
            </a:r>
            <a:endParaRPr/>
          </a:p>
        </p:txBody>
      </p:sp>
      <p:sp>
        <p:nvSpPr>
          <p:cNvPr id="629" name="Google Shape;629;p66"/>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The Knight’s Tour Problem</a:t>
            </a:r>
            <a:r>
              <a:rPr b="1" lang="en"/>
              <a:t>. </a:t>
            </a:r>
            <a:r>
              <a:rPr lang="en"/>
              <a:t>The knight is placed on the first block of an empty board and moving according to the rules of chess. Must visit each square exactly once.</a:t>
            </a:r>
            <a:endParaRPr/>
          </a:p>
          <a:p>
            <a:pPr indent="-381000" lvl="1" marL="914400" rtl="0" algn="l">
              <a:spcBef>
                <a:spcPts val="0"/>
              </a:spcBef>
              <a:spcAft>
                <a:spcPts val="0"/>
              </a:spcAft>
              <a:buSzPts val="2400"/>
              <a:buChar char="◆"/>
            </a:pPr>
            <a:r>
              <a:rPr b="1" lang="en"/>
              <a:t>Mazes</a:t>
            </a:r>
            <a:r>
              <a:rPr b="1" lang="en"/>
              <a:t>. </a:t>
            </a:r>
            <a:r>
              <a:rPr lang="en"/>
              <a:t>Find the way out in a maze</a:t>
            </a:r>
            <a:r>
              <a:rPr lang="en"/>
              <a:t>.</a:t>
            </a:r>
            <a:endParaRPr/>
          </a:p>
          <a:p>
            <a:pPr indent="-381000" lvl="1" marL="914400" rtl="0" algn="l">
              <a:spcBef>
                <a:spcPts val="0"/>
              </a:spcBef>
              <a:spcAft>
                <a:spcPts val="0"/>
              </a:spcAft>
              <a:buSzPts val="2400"/>
              <a:buChar char="◆"/>
            </a:pPr>
            <a:r>
              <a:rPr b="1" lang="en"/>
              <a:t>Coloring Graph Problem</a:t>
            </a:r>
            <a:r>
              <a:rPr b="1" lang="en"/>
              <a:t>. </a:t>
            </a:r>
            <a:r>
              <a:rPr lang="en"/>
              <a:t>Given an undirected graph and a number m, determine if the graph can be colored with at most m colors such that no two adjacent vertices of the graph are colored with the same color.</a:t>
            </a:r>
            <a:endParaRPr i="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design techniques</a:t>
            </a:r>
            <a:endParaRPr/>
          </a:p>
        </p:txBody>
      </p:sp>
      <p:sp>
        <p:nvSpPr>
          <p:cNvPr id="75" name="Google Shape;75;p13"/>
          <p:cNvSpPr txBox="1"/>
          <p:nvPr>
            <p:ph idx="1" type="body"/>
          </p:nvPr>
        </p:nvSpPr>
        <p:spPr>
          <a:xfrm>
            <a:off x="457200" y="1081200"/>
            <a:ext cx="8229600" cy="50730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Are very useful in assessing the inherent complexity of a problem and in formulating an algorithm to solve it.</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Becoming familiar with these design techniques is a gradual process.</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With experience it is easy to associate the problems with categories.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3" name="Shape 633"/>
        <p:cNvGrpSpPr/>
        <p:nvPr/>
      </p:nvGrpSpPr>
      <p:grpSpPr>
        <a:xfrm>
          <a:off x="0" y="0"/>
          <a:ext cx="0" cy="0"/>
          <a:chOff x="0" y="0"/>
          <a:chExt cx="0" cy="0"/>
        </a:xfrm>
      </p:grpSpPr>
      <p:sp>
        <p:nvSpPr>
          <p:cNvPr id="634" name="Google Shape;634;p6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Dynamic Programming</a:t>
            </a:r>
            <a:endParaRPr>
              <a:solidFill>
                <a:srgbClr val="FFFFFF"/>
              </a:solidFill>
            </a:endParaRPr>
          </a:p>
        </p:txBody>
      </p:sp>
      <p:pic>
        <p:nvPicPr>
          <p:cNvPr id="635" name="Google Shape;635;p67"/>
          <p:cNvPicPr preferRelativeResize="0"/>
          <p:nvPr/>
        </p:nvPicPr>
        <p:blipFill>
          <a:blip r:embed="rId3">
            <a:alphaModFix/>
          </a:blip>
          <a:stretch>
            <a:fillRect/>
          </a:stretch>
        </p:blipFill>
        <p:spPr>
          <a:xfrm>
            <a:off x="4011475" y="2220250"/>
            <a:ext cx="4675150" cy="4049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r>
              <a:rPr lang="en"/>
              <a:t> (History)</a:t>
            </a:r>
            <a:endParaRPr/>
          </a:p>
        </p:txBody>
      </p:sp>
      <p:sp>
        <p:nvSpPr>
          <p:cNvPr id="641" name="Google Shape;641;p68"/>
          <p:cNvSpPr txBox="1"/>
          <p:nvPr/>
        </p:nvSpPr>
        <p:spPr>
          <a:xfrm>
            <a:off x="480988" y="2473350"/>
            <a:ext cx="6120600" cy="19113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Invented Dynamic Programming in the 1950s</a:t>
            </a:r>
            <a:r>
              <a:rPr lang="en" sz="1800">
                <a:solidFill>
                  <a:schemeClr val="dk1"/>
                </a:solidFill>
                <a:latin typeface="Roboto Condensed"/>
                <a:ea typeface="Roboto Condensed"/>
                <a:cs typeface="Roboto Condensed"/>
                <a:sym typeface="Roboto Condensed"/>
              </a:rPr>
              <a:t>.</a:t>
            </a:r>
            <a:endParaRPr sz="1800">
              <a:solidFill>
                <a:schemeClr val="dk1"/>
              </a:solidFill>
              <a:latin typeface="Roboto Condensed"/>
              <a:ea typeface="Roboto Condensed"/>
              <a:cs typeface="Roboto Condensed"/>
              <a:sym typeface="Roboto Condensed"/>
            </a:endParaRPr>
          </a:p>
          <a:p>
            <a:pPr indent="0" lvl="0" marL="0" rtl="0" algn="r">
              <a:spcBef>
                <a:spcPts val="600"/>
              </a:spcBef>
              <a:spcAft>
                <a:spcPts val="0"/>
              </a:spcAft>
              <a:buNone/>
            </a:pPr>
            <a:r>
              <a:rPr lang="en" sz="1800">
                <a:solidFill>
                  <a:schemeClr val="dk1"/>
                </a:solidFill>
                <a:latin typeface="Roboto Condensed"/>
                <a:ea typeface="Roboto Condensed"/>
                <a:cs typeface="Roboto Condensed"/>
                <a:sym typeface="Roboto Condensed"/>
              </a:rPr>
              <a:t> He was an american applied mathematician.</a:t>
            </a:r>
            <a:endParaRPr sz="1800">
              <a:solidFill>
                <a:schemeClr val="dk1"/>
              </a:solidFill>
              <a:latin typeface="Roboto Condensed"/>
              <a:ea typeface="Roboto Condensed"/>
              <a:cs typeface="Roboto Condensed"/>
              <a:sym typeface="Roboto Condensed"/>
            </a:endParaRPr>
          </a:p>
          <a:p>
            <a:pPr indent="0" lvl="0" marL="0" rtl="0" algn="r">
              <a:spcBef>
                <a:spcPts val="600"/>
              </a:spcBef>
              <a:spcAft>
                <a:spcPts val="0"/>
              </a:spcAft>
              <a:buNone/>
            </a:pPr>
            <a:r>
              <a:t/>
            </a:r>
            <a:endParaRPr sz="1800">
              <a:solidFill>
                <a:schemeClr val="dk1"/>
              </a:solidFill>
              <a:latin typeface="Roboto Condensed"/>
              <a:ea typeface="Roboto Condensed"/>
              <a:cs typeface="Roboto Condensed"/>
              <a:sym typeface="Roboto Condensed"/>
            </a:endParaRPr>
          </a:p>
        </p:txBody>
      </p:sp>
      <p:sp>
        <p:nvSpPr>
          <p:cNvPr id="642" name="Google Shape;642;p68"/>
          <p:cNvSpPr txBox="1"/>
          <p:nvPr/>
        </p:nvSpPr>
        <p:spPr>
          <a:xfrm>
            <a:off x="612888" y="4000800"/>
            <a:ext cx="58776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Roboto Condensed"/>
                <a:ea typeface="Roboto Condensed"/>
                <a:cs typeface="Roboto Condensed"/>
                <a:sym typeface="Roboto Condensed"/>
              </a:rPr>
              <a:t>RICHARD E. BELLMAN</a:t>
            </a:r>
            <a:endParaRPr b="1">
              <a:solidFill>
                <a:srgbClr val="FFFFFF"/>
              </a:solidFill>
              <a:latin typeface="Roboto Condensed"/>
              <a:ea typeface="Roboto Condensed"/>
              <a:cs typeface="Roboto Condensed"/>
              <a:sym typeface="Roboto Condensed"/>
            </a:endParaRPr>
          </a:p>
        </p:txBody>
      </p:sp>
      <p:pic>
        <p:nvPicPr>
          <p:cNvPr id="643" name="Google Shape;643;p68"/>
          <p:cNvPicPr preferRelativeResize="0"/>
          <p:nvPr/>
        </p:nvPicPr>
        <p:blipFill>
          <a:blip r:embed="rId3">
            <a:alphaModFix/>
          </a:blip>
          <a:stretch>
            <a:fillRect/>
          </a:stretch>
        </p:blipFill>
        <p:spPr>
          <a:xfrm>
            <a:off x="6695200" y="2715050"/>
            <a:ext cx="1462575" cy="1669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649" name="Google Shape;649;p69"/>
          <p:cNvSpPr txBox="1"/>
          <p:nvPr/>
        </p:nvSpPr>
        <p:spPr>
          <a:xfrm>
            <a:off x="919725" y="1655850"/>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sz="2400">
              <a:solidFill>
                <a:schemeClr val="dk1"/>
              </a:solidFill>
              <a:latin typeface="Roboto Condensed"/>
              <a:ea typeface="Roboto Condensed"/>
              <a:cs typeface="Roboto Condensed"/>
              <a:sym typeface="Roboto Condensed"/>
            </a:endParaRPr>
          </a:p>
        </p:txBody>
      </p:sp>
      <p:sp>
        <p:nvSpPr>
          <p:cNvPr id="650" name="Google Shape;650;p69"/>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651" name="Google Shape;651;p69"/>
          <p:cNvSpPr txBox="1"/>
          <p:nvPr/>
        </p:nvSpPr>
        <p:spPr>
          <a:xfrm>
            <a:off x="4703425" y="1655875"/>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Optimal substructure. </a:t>
            </a:r>
            <a:r>
              <a:rPr lang="en" sz="1800">
                <a:solidFill>
                  <a:schemeClr val="dk1"/>
                </a:solidFill>
                <a:latin typeface="Roboto Condensed"/>
                <a:ea typeface="Roboto Condensed"/>
                <a:cs typeface="Roboto Condensed"/>
                <a:sym typeface="Roboto Condensed"/>
              </a:rPr>
              <a:t>Solution of a given optimization problem can be found by combination of optimal solutions to its subproblems.</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Overlapping subproblems. </a:t>
            </a:r>
            <a:r>
              <a:rPr lang="en" sz="1800">
                <a:solidFill>
                  <a:schemeClr val="dk1"/>
                </a:solidFill>
                <a:latin typeface="Roboto Condensed"/>
                <a:ea typeface="Roboto Condensed"/>
                <a:cs typeface="Roboto Condensed"/>
                <a:sym typeface="Roboto Condensed"/>
              </a:rPr>
              <a:t>The space of subproblems must be small, you have to </a:t>
            </a:r>
            <a:r>
              <a:rPr b="1" lang="en" sz="1800">
                <a:solidFill>
                  <a:schemeClr val="dk1"/>
                </a:solidFill>
                <a:latin typeface="Roboto Condensed"/>
                <a:ea typeface="Roboto Condensed"/>
                <a:cs typeface="Roboto Condensed"/>
                <a:sym typeface="Roboto Condensed"/>
              </a:rPr>
              <a:t>solve the same subproblem over and over</a:t>
            </a:r>
            <a:r>
              <a:rPr lang="en" sz="1800">
                <a:solidFill>
                  <a:schemeClr val="dk1"/>
                </a:solidFill>
                <a:latin typeface="Roboto Condensed"/>
                <a:ea typeface="Roboto Condensed"/>
                <a:cs typeface="Roboto Condensed"/>
                <a:sym typeface="Roboto Condensed"/>
              </a:rPr>
              <a:t>.</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The principal difference between DyC and DP is</a:t>
            </a:r>
            <a:r>
              <a:rPr lang="en" sz="1800">
                <a:solidFill>
                  <a:schemeClr val="dk1"/>
                </a:solidFill>
                <a:latin typeface="Roboto Condensed"/>
                <a:ea typeface="Roboto Condensed"/>
                <a:cs typeface="Roboto Condensed"/>
                <a:sym typeface="Roboto Condensed"/>
              </a:rPr>
              <a:t>… later. First, an example.</a:t>
            </a:r>
            <a:endParaRPr sz="1800">
              <a:solidFill>
                <a:schemeClr val="dk1"/>
              </a:solidFill>
              <a:latin typeface="Roboto Condensed"/>
              <a:ea typeface="Roboto Condensed"/>
              <a:cs typeface="Roboto Condensed"/>
              <a:sym typeface="Roboto Condensed"/>
            </a:endParaRPr>
          </a:p>
        </p:txBody>
      </p:sp>
      <p:sp>
        <p:nvSpPr>
          <p:cNvPr id="652" name="Google Shape;652;p69"/>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658" name="Google Shape;658;p70"/>
          <p:cNvSpPr txBox="1"/>
          <p:nvPr/>
        </p:nvSpPr>
        <p:spPr>
          <a:xfrm>
            <a:off x="919725" y="1655850"/>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sz="2400">
              <a:solidFill>
                <a:schemeClr val="dk1"/>
              </a:solidFill>
              <a:latin typeface="Roboto Condensed"/>
              <a:ea typeface="Roboto Condensed"/>
              <a:cs typeface="Roboto Condensed"/>
              <a:sym typeface="Roboto Condensed"/>
            </a:endParaRPr>
          </a:p>
        </p:txBody>
      </p:sp>
      <p:sp>
        <p:nvSpPr>
          <p:cNvPr id="659" name="Google Shape;659;p70"/>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660" name="Google Shape;660;p70"/>
          <p:cNvSpPr txBox="1"/>
          <p:nvPr/>
        </p:nvSpPr>
        <p:spPr>
          <a:xfrm>
            <a:off x="4703425" y="1655875"/>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Optimal substructure. </a:t>
            </a:r>
            <a:r>
              <a:rPr lang="en" sz="1800">
                <a:solidFill>
                  <a:schemeClr val="dk1"/>
                </a:solidFill>
                <a:latin typeface="Roboto Condensed"/>
                <a:ea typeface="Roboto Condensed"/>
                <a:cs typeface="Roboto Condensed"/>
                <a:sym typeface="Roboto Condensed"/>
              </a:rPr>
              <a:t>Solution of a given optimization problem can be found by combination of optimal solutions to its subproblems.</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Overlapping subproblems. </a:t>
            </a:r>
            <a:r>
              <a:rPr lang="en" sz="1800">
                <a:solidFill>
                  <a:schemeClr val="dk1"/>
                </a:solidFill>
                <a:latin typeface="Roboto Condensed"/>
                <a:ea typeface="Roboto Condensed"/>
                <a:cs typeface="Roboto Condensed"/>
                <a:sym typeface="Roboto Condensed"/>
              </a:rPr>
              <a:t>The space of subproblems must be small, you have to </a:t>
            </a:r>
            <a:r>
              <a:rPr b="1" lang="en" sz="1800">
                <a:solidFill>
                  <a:schemeClr val="dk1"/>
                </a:solidFill>
                <a:latin typeface="Roboto Condensed"/>
                <a:ea typeface="Roboto Condensed"/>
                <a:cs typeface="Roboto Condensed"/>
                <a:sym typeface="Roboto Condensed"/>
              </a:rPr>
              <a:t>solve the same subproblem over and over</a:t>
            </a:r>
            <a:r>
              <a:rPr lang="en" sz="1800">
                <a:solidFill>
                  <a:schemeClr val="dk1"/>
                </a:solidFill>
                <a:latin typeface="Roboto Condensed"/>
                <a:ea typeface="Roboto Condensed"/>
                <a:cs typeface="Roboto Condensed"/>
                <a:sym typeface="Roboto Condensed"/>
              </a:rPr>
              <a:t>.</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The principal difference between DyC and DP is</a:t>
            </a:r>
            <a:r>
              <a:rPr lang="en" sz="1800">
                <a:solidFill>
                  <a:schemeClr val="dk1"/>
                </a:solidFill>
                <a:latin typeface="Roboto Condensed"/>
                <a:ea typeface="Roboto Condensed"/>
                <a:cs typeface="Roboto Condensed"/>
                <a:sym typeface="Roboto Condensed"/>
              </a:rPr>
              <a:t>… later. First, an example.</a:t>
            </a:r>
            <a:endParaRPr sz="1800">
              <a:solidFill>
                <a:schemeClr val="dk1"/>
              </a:solidFill>
              <a:latin typeface="Roboto Condensed"/>
              <a:ea typeface="Roboto Condensed"/>
              <a:cs typeface="Roboto Condensed"/>
              <a:sym typeface="Roboto Condensed"/>
            </a:endParaRPr>
          </a:p>
        </p:txBody>
      </p:sp>
      <p:sp>
        <p:nvSpPr>
          <p:cNvPr id="661" name="Google Shape;661;p70"/>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662" name="Google Shape;662;p70"/>
          <p:cNvSpPr/>
          <p:nvPr/>
        </p:nvSpPr>
        <p:spPr>
          <a:xfrm>
            <a:off x="0" y="1175500"/>
            <a:ext cx="3649500" cy="5682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FFFFFF"/>
              </a:buClr>
              <a:buSzPts val="2400"/>
              <a:buChar char="➔"/>
            </a:pPr>
            <a:r>
              <a:rPr lang="en" sz="2400">
                <a:solidFill>
                  <a:srgbClr val="FFFFFF"/>
                </a:solidFill>
                <a:latin typeface="Roboto Condensed Light"/>
                <a:ea typeface="Roboto Condensed Light"/>
                <a:cs typeface="Roboto Condensed Light"/>
                <a:sym typeface="Roboto Condensed Light"/>
              </a:rPr>
              <a:t>Case of Fibonacci</a:t>
            </a:r>
            <a:br>
              <a:rPr lang="en" sz="2400">
                <a:solidFill>
                  <a:srgbClr val="FFFFFF"/>
                </a:solidFill>
                <a:latin typeface="Roboto Condensed Light"/>
                <a:ea typeface="Roboto Condensed Light"/>
                <a:cs typeface="Roboto Condensed Light"/>
                <a:sym typeface="Roboto Condensed Light"/>
              </a:rPr>
            </a:br>
            <a:endParaRPr sz="24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668" name="Google Shape;668;p71"/>
          <p:cNvSpPr txBox="1"/>
          <p:nvPr/>
        </p:nvSpPr>
        <p:spPr>
          <a:xfrm>
            <a:off x="919725" y="1655850"/>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sz="2400">
              <a:solidFill>
                <a:schemeClr val="dk1"/>
              </a:solidFill>
              <a:latin typeface="Roboto Condensed"/>
              <a:ea typeface="Roboto Condensed"/>
              <a:cs typeface="Roboto Condensed"/>
              <a:sym typeface="Roboto Condensed"/>
            </a:endParaRPr>
          </a:p>
        </p:txBody>
      </p:sp>
      <p:sp>
        <p:nvSpPr>
          <p:cNvPr id="669" name="Google Shape;669;p71"/>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670" name="Google Shape;670;p71"/>
          <p:cNvSpPr txBox="1"/>
          <p:nvPr/>
        </p:nvSpPr>
        <p:spPr>
          <a:xfrm>
            <a:off x="4703425" y="1655875"/>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Optimal substructure. </a:t>
            </a:r>
            <a:r>
              <a:rPr lang="en" sz="1800">
                <a:solidFill>
                  <a:schemeClr val="dk1"/>
                </a:solidFill>
                <a:latin typeface="Roboto Condensed"/>
                <a:ea typeface="Roboto Condensed"/>
                <a:cs typeface="Roboto Condensed"/>
                <a:sym typeface="Roboto Condensed"/>
              </a:rPr>
              <a:t>Solution of a given optimization problem can be found by combination of optimal solutions to its subproblems.</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Overlapping subproblems. </a:t>
            </a:r>
            <a:r>
              <a:rPr lang="en" sz="1800">
                <a:solidFill>
                  <a:schemeClr val="dk1"/>
                </a:solidFill>
                <a:latin typeface="Roboto Condensed"/>
                <a:ea typeface="Roboto Condensed"/>
                <a:cs typeface="Roboto Condensed"/>
                <a:sym typeface="Roboto Condensed"/>
              </a:rPr>
              <a:t>The space of subproblems must be small, you have to </a:t>
            </a:r>
            <a:r>
              <a:rPr b="1" lang="en" sz="1800">
                <a:solidFill>
                  <a:schemeClr val="dk1"/>
                </a:solidFill>
                <a:latin typeface="Roboto Condensed"/>
                <a:ea typeface="Roboto Condensed"/>
                <a:cs typeface="Roboto Condensed"/>
                <a:sym typeface="Roboto Condensed"/>
              </a:rPr>
              <a:t>solve the same subproblem over and over</a:t>
            </a:r>
            <a:r>
              <a:rPr lang="en" sz="1800">
                <a:solidFill>
                  <a:schemeClr val="dk1"/>
                </a:solidFill>
                <a:latin typeface="Roboto Condensed"/>
                <a:ea typeface="Roboto Condensed"/>
                <a:cs typeface="Roboto Condensed"/>
                <a:sym typeface="Roboto Condensed"/>
              </a:rPr>
              <a:t>.</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The principal difference between DyC and DP is</a:t>
            </a:r>
            <a:r>
              <a:rPr lang="en" sz="1800">
                <a:solidFill>
                  <a:schemeClr val="dk1"/>
                </a:solidFill>
                <a:latin typeface="Roboto Condensed"/>
                <a:ea typeface="Roboto Condensed"/>
                <a:cs typeface="Roboto Condensed"/>
                <a:sym typeface="Roboto Condensed"/>
              </a:rPr>
              <a:t>… later. First, an example.</a:t>
            </a:r>
            <a:endParaRPr sz="1800">
              <a:solidFill>
                <a:schemeClr val="dk1"/>
              </a:solidFill>
              <a:latin typeface="Roboto Condensed"/>
              <a:ea typeface="Roboto Condensed"/>
              <a:cs typeface="Roboto Condensed"/>
              <a:sym typeface="Roboto Condensed"/>
            </a:endParaRPr>
          </a:p>
        </p:txBody>
      </p:sp>
      <p:sp>
        <p:nvSpPr>
          <p:cNvPr id="671" name="Google Shape;671;p71"/>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672" name="Google Shape;672;p71"/>
          <p:cNvSpPr/>
          <p:nvPr/>
        </p:nvSpPr>
        <p:spPr>
          <a:xfrm>
            <a:off x="0" y="1175500"/>
            <a:ext cx="3649500" cy="5682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latin typeface="Roboto Condensed Light"/>
                <a:ea typeface="Roboto Condensed Light"/>
                <a:cs typeface="Roboto Condensed Light"/>
                <a:sym typeface="Roboto Condensed Light"/>
              </a:rPr>
              <a:t>Case of Fibonacci</a:t>
            </a:r>
            <a:endParaRPr sz="24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2400">
              <a:solidFill>
                <a:srgbClr val="FFFFFF"/>
              </a:solidFill>
              <a:latin typeface="Roboto Condensed Light"/>
              <a:ea typeface="Roboto Condensed Light"/>
              <a:cs typeface="Roboto Condensed Light"/>
              <a:sym typeface="Roboto Condensed Light"/>
            </a:endParaRPr>
          </a:p>
          <a:p>
            <a:pPr indent="-361950" lvl="0" marL="457200" rtl="0" algn="l">
              <a:spcBef>
                <a:spcPts val="0"/>
              </a:spcBef>
              <a:spcAft>
                <a:spcPts val="0"/>
              </a:spcAft>
              <a:buClr>
                <a:srgbClr val="FFFFFF"/>
              </a:buClr>
              <a:buSzPts val="2100"/>
              <a:buChar char="➔"/>
            </a:pPr>
            <a:r>
              <a:rPr b="1" lang="en" sz="2100">
                <a:solidFill>
                  <a:srgbClr val="FFFFFF"/>
                </a:solidFill>
                <a:latin typeface="Roboto Condensed"/>
                <a:ea typeface="Roboto Condensed"/>
                <a:cs typeface="Roboto Condensed"/>
                <a:sym typeface="Roboto Condensed"/>
              </a:rPr>
              <a:t>Optimal substructure. </a:t>
            </a:r>
            <a:r>
              <a:rPr lang="en" sz="2100">
                <a:solidFill>
                  <a:schemeClr val="lt1"/>
                </a:solidFill>
                <a:latin typeface="Droid Sans"/>
                <a:ea typeface="Droid Sans"/>
                <a:cs typeface="Droid Sans"/>
                <a:sym typeface="Droid Sans"/>
              </a:rPr>
              <a:t>Each solution to a sub problem is optimal, we have two base cases that are optimal (exact) fib(0) ad fib(1).</a:t>
            </a:r>
            <a:endParaRPr sz="2100">
              <a:solidFill>
                <a:schemeClr val="lt1"/>
              </a:solidFill>
              <a:latin typeface="Droid Sans"/>
              <a:ea typeface="Droid Sans"/>
              <a:cs typeface="Droid Sans"/>
              <a:sym typeface="Droid Sans"/>
            </a:endParaRPr>
          </a:p>
          <a:p>
            <a:pPr indent="0" lvl="0" marL="457200" rtl="0" algn="l">
              <a:spcBef>
                <a:spcPts val="0"/>
              </a:spcBef>
              <a:spcAft>
                <a:spcPts val="0"/>
              </a:spcAft>
              <a:buNone/>
            </a:pPr>
            <a:r>
              <a:t/>
            </a:r>
            <a:endParaRPr sz="2100">
              <a:solidFill>
                <a:schemeClr val="lt1"/>
              </a:solidFill>
              <a:latin typeface="Roboto Condensed Light"/>
              <a:ea typeface="Roboto Condensed Light"/>
              <a:cs typeface="Roboto Condensed Light"/>
              <a:sym typeface="Roboto Condensed Light"/>
            </a:endParaRPr>
          </a:p>
          <a:p>
            <a:pPr indent="-361950" lvl="0" marL="457200" rtl="0" algn="l">
              <a:spcBef>
                <a:spcPts val="0"/>
              </a:spcBef>
              <a:spcAft>
                <a:spcPts val="0"/>
              </a:spcAft>
              <a:buClr>
                <a:schemeClr val="dk1"/>
              </a:buClr>
              <a:buSzPts val="2100"/>
              <a:buChar char="➔"/>
            </a:pPr>
            <a:r>
              <a:rPr b="1" lang="en" sz="2100">
                <a:latin typeface="Roboto Condensed"/>
                <a:ea typeface="Roboto Condensed"/>
                <a:cs typeface="Roboto Condensed"/>
                <a:sym typeface="Roboto Condensed"/>
              </a:rPr>
              <a:t>Overlapping subproblems. </a:t>
            </a:r>
            <a:r>
              <a:rPr lang="en" sz="2100">
                <a:latin typeface="Droid Sans"/>
                <a:ea typeface="Droid Sans"/>
                <a:cs typeface="Droid Sans"/>
                <a:sym typeface="Droid Sans"/>
              </a:rPr>
              <a:t>You have to calculate the same problem over and over, for example in the case of fib(10), you have to calculate fib(7) three times.</a:t>
            </a:r>
            <a:br>
              <a:rPr lang="en" sz="2100">
                <a:solidFill>
                  <a:schemeClr val="lt1"/>
                </a:solidFill>
                <a:latin typeface="Roboto Condensed Light"/>
                <a:ea typeface="Roboto Condensed Light"/>
                <a:cs typeface="Roboto Condensed Light"/>
                <a:sym typeface="Roboto Condensed Light"/>
              </a:rPr>
            </a:br>
            <a:endParaRPr sz="21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678" name="Google Shape;678;p72"/>
          <p:cNvSpPr txBox="1"/>
          <p:nvPr/>
        </p:nvSpPr>
        <p:spPr>
          <a:xfrm>
            <a:off x="919725" y="1655850"/>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sz="2400">
              <a:solidFill>
                <a:schemeClr val="dk1"/>
              </a:solidFill>
              <a:latin typeface="Roboto Condensed"/>
              <a:ea typeface="Roboto Condensed"/>
              <a:cs typeface="Roboto Condensed"/>
              <a:sym typeface="Roboto Condensed"/>
            </a:endParaRPr>
          </a:p>
        </p:txBody>
      </p:sp>
      <p:sp>
        <p:nvSpPr>
          <p:cNvPr id="679" name="Google Shape;679;p72"/>
          <p:cNvSpPr txBox="1"/>
          <p:nvPr/>
        </p:nvSpPr>
        <p:spPr>
          <a:xfrm>
            <a:off x="9197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680" name="Google Shape;680;p72"/>
          <p:cNvSpPr txBox="1"/>
          <p:nvPr/>
        </p:nvSpPr>
        <p:spPr>
          <a:xfrm>
            <a:off x="4703425" y="1655875"/>
            <a:ext cx="3413400" cy="4833300"/>
          </a:xfrm>
          <a:prstGeom prst="rect">
            <a:avLst/>
          </a:prstGeom>
          <a:solidFill>
            <a:srgbClr val="F3F3F3"/>
          </a:solidFill>
          <a:ln>
            <a:noFill/>
          </a:ln>
        </p:spPr>
        <p:txBody>
          <a:bodyPr anchorCtr="0" anchor="ctr" bIns="91425" lIns="91425" spcFirstLastPara="1" rIns="91425" wrap="square" tIns="91425">
            <a:noAutofit/>
          </a:bodyPr>
          <a:lstStyle/>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Optimal substructure. </a:t>
            </a:r>
            <a:r>
              <a:rPr lang="en" sz="1800">
                <a:solidFill>
                  <a:schemeClr val="dk1"/>
                </a:solidFill>
                <a:latin typeface="Roboto Condensed"/>
                <a:ea typeface="Roboto Condensed"/>
                <a:cs typeface="Roboto Condensed"/>
                <a:sym typeface="Roboto Condensed"/>
              </a:rPr>
              <a:t>Solution of a given optimization problem can be found by combination of optimal solutions to its subproblems.</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Overlapping subproblems. </a:t>
            </a:r>
            <a:r>
              <a:rPr lang="en" sz="1800">
                <a:solidFill>
                  <a:schemeClr val="dk1"/>
                </a:solidFill>
                <a:latin typeface="Roboto Condensed"/>
                <a:ea typeface="Roboto Condensed"/>
                <a:cs typeface="Roboto Condensed"/>
                <a:sym typeface="Roboto Condensed"/>
              </a:rPr>
              <a:t>The space of subproblems must be small, you have to </a:t>
            </a:r>
            <a:r>
              <a:rPr b="1" lang="en" sz="1800">
                <a:solidFill>
                  <a:schemeClr val="dk1"/>
                </a:solidFill>
                <a:latin typeface="Roboto Condensed"/>
                <a:ea typeface="Roboto Condensed"/>
                <a:cs typeface="Roboto Condensed"/>
                <a:sym typeface="Roboto Condensed"/>
              </a:rPr>
              <a:t>solve the same subproblem over and over</a:t>
            </a:r>
            <a:r>
              <a:rPr lang="en" sz="1800">
                <a:solidFill>
                  <a:schemeClr val="dk1"/>
                </a:solidFill>
                <a:latin typeface="Roboto Condensed"/>
                <a:ea typeface="Roboto Condensed"/>
                <a:cs typeface="Roboto Condensed"/>
                <a:sym typeface="Roboto Condensed"/>
              </a:rPr>
              <a:t>.</a:t>
            </a:r>
            <a:endParaRPr sz="18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800">
              <a:solidFill>
                <a:schemeClr val="dk1"/>
              </a:solidFill>
              <a:latin typeface="Roboto Condensed"/>
              <a:ea typeface="Roboto Condensed"/>
              <a:cs typeface="Roboto Condensed"/>
              <a:sym typeface="Roboto Condensed"/>
            </a:endParaRPr>
          </a:p>
          <a:p>
            <a:pPr indent="-342900" lvl="0" marL="457200" rtl="0" algn="l">
              <a:spcBef>
                <a:spcPts val="600"/>
              </a:spcBef>
              <a:spcAft>
                <a:spcPts val="0"/>
              </a:spcAft>
              <a:buClr>
                <a:schemeClr val="dk1"/>
              </a:buClr>
              <a:buSzPts val="1800"/>
              <a:buFont typeface="Roboto Condensed"/>
              <a:buChar char="➔"/>
            </a:pPr>
            <a:r>
              <a:rPr b="1" lang="en" sz="1800">
                <a:solidFill>
                  <a:schemeClr val="dk1"/>
                </a:solidFill>
                <a:latin typeface="Roboto Condensed"/>
                <a:ea typeface="Roboto Condensed"/>
                <a:cs typeface="Roboto Condensed"/>
                <a:sym typeface="Roboto Condensed"/>
              </a:rPr>
              <a:t>The principal difference between DyC and DP is</a:t>
            </a:r>
            <a:r>
              <a:rPr lang="en" sz="1800">
                <a:solidFill>
                  <a:schemeClr val="dk1"/>
                </a:solidFill>
                <a:latin typeface="Roboto Condensed"/>
                <a:ea typeface="Roboto Condensed"/>
                <a:cs typeface="Roboto Condensed"/>
                <a:sym typeface="Roboto Condensed"/>
              </a:rPr>
              <a:t>… later. First, an example.</a:t>
            </a:r>
            <a:endParaRPr sz="1800">
              <a:solidFill>
                <a:schemeClr val="dk1"/>
              </a:solidFill>
              <a:latin typeface="Roboto Condensed"/>
              <a:ea typeface="Roboto Condensed"/>
              <a:cs typeface="Roboto Condensed"/>
              <a:sym typeface="Roboto Condensed"/>
            </a:endParaRPr>
          </a:p>
        </p:txBody>
      </p:sp>
      <p:sp>
        <p:nvSpPr>
          <p:cNvPr id="681" name="Google Shape;681;p72"/>
          <p:cNvSpPr txBox="1"/>
          <p:nvPr/>
        </p:nvSpPr>
        <p:spPr>
          <a:xfrm>
            <a:off x="4703425" y="1175488"/>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
        <p:nvSpPr>
          <p:cNvPr id="682" name="Google Shape;682;p72"/>
          <p:cNvSpPr/>
          <p:nvPr/>
        </p:nvSpPr>
        <p:spPr>
          <a:xfrm>
            <a:off x="0" y="1175500"/>
            <a:ext cx="3649500" cy="5682600"/>
          </a:xfrm>
          <a:prstGeom prst="rect">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 sz="2400">
                <a:solidFill>
                  <a:srgbClr val="FFFFFF"/>
                </a:solidFill>
                <a:latin typeface="Roboto Condensed Light"/>
                <a:ea typeface="Roboto Condensed Light"/>
                <a:cs typeface="Roboto Condensed Light"/>
                <a:sym typeface="Roboto Condensed Light"/>
              </a:rPr>
              <a:t>Case of Fibonacci</a:t>
            </a:r>
            <a:endParaRPr sz="24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2400">
              <a:solidFill>
                <a:srgbClr val="FFFFFF"/>
              </a:solidFill>
              <a:latin typeface="Roboto Condensed Light"/>
              <a:ea typeface="Roboto Condensed Light"/>
              <a:cs typeface="Roboto Condensed Light"/>
              <a:sym typeface="Roboto Condensed Light"/>
            </a:endParaRPr>
          </a:p>
          <a:p>
            <a:pPr indent="-361950" lvl="0" marL="457200" rtl="0" algn="l">
              <a:spcBef>
                <a:spcPts val="0"/>
              </a:spcBef>
              <a:spcAft>
                <a:spcPts val="0"/>
              </a:spcAft>
              <a:buClr>
                <a:schemeClr val="dk1"/>
              </a:buClr>
              <a:buSzPts val="2100"/>
              <a:buChar char="➔"/>
            </a:pPr>
            <a:r>
              <a:rPr b="1" lang="en" sz="2100">
                <a:solidFill>
                  <a:schemeClr val="dk1"/>
                </a:solidFill>
                <a:latin typeface="Roboto Condensed"/>
                <a:ea typeface="Roboto Condensed"/>
                <a:cs typeface="Roboto Condensed"/>
                <a:sym typeface="Roboto Condensed"/>
              </a:rPr>
              <a:t>Optimal substructure. </a:t>
            </a:r>
            <a:r>
              <a:rPr lang="en" sz="2100">
                <a:solidFill>
                  <a:schemeClr val="dk1"/>
                </a:solidFill>
                <a:latin typeface="Droid Sans"/>
                <a:ea typeface="Droid Sans"/>
                <a:cs typeface="Droid Sans"/>
                <a:sym typeface="Droid Sans"/>
              </a:rPr>
              <a:t>Each solution to a sub problem is optimal, we have two base cases that are optimal (exact) fib(0) ad fib(1).</a:t>
            </a:r>
            <a:endParaRPr sz="2100">
              <a:solidFill>
                <a:schemeClr val="dk1"/>
              </a:solidFill>
              <a:latin typeface="Droid Sans"/>
              <a:ea typeface="Droid Sans"/>
              <a:cs typeface="Droid Sans"/>
              <a:sym typeface="Droid Sans"/>
            </a:endParaRPr>
          </a:p>
          <a:p>
            <a:pPr indent="0" lvl="0" marL="457200" rtl="0" algn="l">
              <a:spcBef>
                <a:spcPts val="0"/>
              </a:spcBef>
              <a:spcAft>
                <a:spcPts val="0"/>
              </a:spcAft>
              <a:buNone/>
            </a:pPr>
            <a:r>
              <a:t/>
            </a:r>
            <a:endParaRPr sz="2100">
              <a:solidFill>
                <a:schemeClr val="lt1"/>
              </a:solidFill>
              <a:latin typeface="Roboto Condensed Light"/>
              <a:ea typeface="Roboto Condensed Light"/>
              <a:cs typeface="Roboto Condensed Light"/>
              <a:sym typeface="Roboto Condensed Light"/>
            </a:endParaRPr>
          </a:p>
          <a:p>
            <a:pPr indent="-361950" lvl="0" marL="457200" rtl="0" algn="l">
              <a:spcBef>
                <a:spcPts val="0"/>
              </a:spcBef>
              <a:spcAft>
                <a:spcPts val="0"/>
              </a:spcAft>
              <a:buClr>
                <a:srgbClr val="FFFFFF"/>
              </a:buClr>
              <a:buSzPts val="2100"/>
              <a:buChar char="➔"/>
            </a:pPr>
            <a:r>
              <a:rPr b="1" lang="en" sz="2100">
                <a:solidFill>
                  <a:schemeClr val="lt1"/>
                </a:solidFill>
                <a:latin typeface="Roboto Condensed"/>
                <a:ea typeface="Roboto Condensed"/>
                <a:cs typeface="Roboto Condensed"/>
                <a:sym typeface="Roboto Condensed"/>
              </a:rPr>
              <a:t>Overlapping subproblems. </a:t>
            </a:r>
            <a:r>
              <a:rPr lang="en" sz="2100">
                <a:solidFill>
                  <a:schemeClr val="lt1"/>
                </a:solidFill>
                <a:latin typeface="Droid Sans"/>
                <a:ea typeface="Droid Sans"/>
                <a:cs typeface="Droid Sans"/>
                <a:sym typeface="Droid Sans"/>
              </a:rPr>
              <a:t>You have to calculate the same problem over and over, for example in the case of fib(10), you have to calculate fib(7) three times.</a:t>
            </a:r>
            <a:br>
              <a:rPr lang="en" sz="2100">
                <a:solidFill>
                  <a:schemeClr val="lt1"/>
                </a:solidFill>
                <a:latin typeface="Roboto Condensed Light"/>
                <a:ea typeface="Roboto Condensed Light"/>
                <a:cs typeface="Roboto Condensed Light"/>
                <a:sym typeface="Roboto Condensed Light"/>
              </a:rPr>
            </a:br>
            <a:endParaRPr sz="21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r>
              <a:rPr lang="en"/>
              <a:t> (Example)</a:t>
            </a:r>
            <a:endParaRPr/>
          </a:p>
        </p:txBody>
      </p:sp>
      <p:sp>
        <p:nvSpPr>
          <p:cNvPr id="688" name="Google Shape;688;p73"/>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689" name="Google Shape;689;p73"/>
          <p:cNvPicPr preferRelativeResize="0"/>
          <p:nvPr/>
        </p:nvPicPr>
        <p:blipFill>
          <a:blip r:embed="rId3">
            <a:alphaModFix/>
          </a:blip>
          <a:stretch>
            <a:fillRect/>
          </a:stretch>
        </p:blipFill>
        <p:spPr>
          <a:xfrm>
            <a:off x="676275" y="1985625"/>
            <a:ext cx="5724526" cy="2827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695" name="Google Shape;695;p74"/>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696" name="Google Shape;696;p74"/>
          <p:cNvPicPr preferRelativeResize="0"/>
          <p:nvPr/>
        </p:nvPicPr>
        <p:blipFill>
          <a:blip r:embed="rId3">
            <a:alphaModFix/>
          </a:blip>
          <a:stretch>
            <a:fillRect/>
          </a:stretch>
        </p:blipFill>
        <p:spPr>
          <a:xfrm>
            <a:off x="2092025" y="2359750"/>
            <a:ext cx="4959949" cy="3321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702" name="Google Shape;702;p75"/>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703" name="Google Shape;703;p75"/>
          <p:cNvPicPr preferRelativeResize="0"/>
          <p:nvPr/>
        </p:nvPicPr>
        <p:blipFill>
          <a:blip r:embed="rId3">
            <a:alphaModFix/>
          </a:blip>
          <a:stretch>
            <a:fillRect/>
          </a:stretch>
        </p:blipFill>
        <p:spPr>
          <a:xfrm>
            <a:off x="3348872" y="3096698"/>
            <a:ext cx="5457001" cy="3484025"/>
          </a:xfrm>
          <a:prstGeom prst="rect">
            <a:avLst/>
          </a:prstGeom>
          <a:noFill/>
          <a:ln>
            <a:noFill/>
          </a:ln>
        </p:spPr>
      </p:pic>
      <p:sp>
        <p:nvSpPr>
          <p:cNvPr id="704" name="Google Shape;704;p75"/>
          <p:cNvSpPr/>
          <p:nvPr/>
        </p:nvSpPr>
        <p:spPr>
          <a:xfrm>
            <a:off x="6586400" y="1282575"/>
            <a:ext cx="2276400" cy="1093500"/>
          </a:xfrm>
          <a:prstGeom prst="wedgeRoundRectCallout">
            <a:avLst>
              <a:gd fmla="val -17443" name="adj1"/>
              <a:gd fmla="val 232165" name="adj2"/>
              <a:gd fmla="val 0" name="adj3"/>
            </a:avLst>
          </a:prstGeom>
          <a:solidFill>
            <a:srgbClr val="000000"/>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Roboto Condensed"/>
                <a:ea typeface="Roboto Condensed"/>
                <a:cs typeface="Roboto Condensed"/>
                <a:sym typeface="Roboto Condensed"/>
              </a:rPr>
              <a:t>Reusable</a:t>
            </a:r>
            <a:r>
              <a:rPr b="1" lang="en" sz="1800">
                <a:solidFill>
                  <a:schemeClr val="lt1"/>
                </a:solidFill>
                <a:latin typeface="Roboto Condensed"/>
                <a:ea typeface="Roboto Condensed"/>
                <a:cs typeface="Roboto Condensed"/>
                <a:sym typeface="Roboto Condensed"/>
              </a:rPr>
              <a:t> solutions</a:t>
            </a:r>
            <a:endParaRPr b="1"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710" name="Google Shape;710;p76"/>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711" name="Google Shape;711;p76"/>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712" name="Google Shape;712;p76"/>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DIVIDE AND CONQUER APPROACH</a:t>
            </a:r>
            <a:endParaRPr b="1" sz="1800">
              <a:solidFill>
                <a:srgbClr val="FFFFFF"/>
              </a:solidFill>
              <a:latin typeface="Roboto Condensed"/>
              <a:ea typeface="Roboto Condensed"/>
              <a:cs typeface="Roboto Condensed"/>
              <a:sym typeface="Roboto Condensed"/>
            </a:endParaRPr>
          </a:p>
        </p:txBody>
      </p:sp>
      <p:sp>
        <p:nvSpPr>
          <p:cNvPr id="713" name="Google Shape;713;p76"/>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714" name="Google Shape;714;p76"/>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a:t>
            </a:r>
            <a:r>
              <a:rPr b="1" lang="en" sz="1800">
                <a:solidFill>
                  <a:srgbClr val="FFFFFF"/>
                </a:solidFill>
                <a:latin typeface="Roboto Condensed"/>
                <a:ea typeface="Roboto Condensed"/>
                <a:cs typeface="Roboto Condensed"/>
                <a:sym typeface="Roboto Condensed"/>
              </a:rPr>
              <a:t> APPROACH</a:t>
            </a:r>
            <a:endParaRPr b="1" sz="1800">
              <a:solidFill>
                <a:srgbClr val="FFFFFF"/>
              </a:solidFill>
              <a:latin typeface="Roboto Condensed"/>
              <a:ea typeface="Roboto Condensed"/>
              <a:cs typeface="Roboto Condensed"/>
              <a:sym typeface="Roboto Condensed"/>
            </a:endParaRPr>
          </a:p>
        </p:txBody>
      </p:sp>
      <p:pic>
        <p:nvPicPr>
          <p:cNvPr id="715" name="Google Shape;715;p76"/>
          <p:cNvPicPr preferRelativeResize="0"/>
          <p:nvPr/>
        </p:nvPicPr>
        <p:blipFill>
          <a:blip r:embed="rId3">
            <a:alphaModFix/>
          </a:blip>
          <a:stretch>
            <a:fillRect/>
          </a:stretch>
        </p:blipFill>
        <p:spPr>
          <a:xfrm>
            <a:off x="334138" y="3287550"/>
            <a:ext cx="4004175" cy="1786950"/>
          </a:xfrm>
          <a:prstGeom prst="rect">
            <a:avLst/>
          </a:prstGeom>
          <a:noFill/>
          <a:ln>
            <a:noFill/>
          </a:ln>
        </p:spPr>
      </p:pic>
      <p:pic>
        <p:nvPicPr>
          <p:cNvPr id="716" name="Google Shape;716;p76"/>
          <p:cNvPicPr preferRelativeResize="0"/>
          <p:nvPr/>
        </p:nvPicPr>
        <p:blipFill>
          <a:blip r:embed="rId4">
            <a:alphaModFix/>
          </a:blip>
          <a:stretch>
            <a:fillRect/>
          </a:stretch>
        </p:blipFill>
        <p:spPr>
          <a:xfrm>
            <a:off x="4805575" y="3317033"/>
            <a:ext cx="4004151" cy="17279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Algorithm design techniques (Categories)</a:t>
            </a:r>
            <a:endParaRPr/>
          </a:p>
        </p:txBody>
      </p:sp>
      <p:sp>
        <p:nvSpPr>
          <p:cNvPr id="81" name="Google Shape;81;p14"/>
          <p:cNvSpPr txBox="1"/>
          <p:nvPr>
            <p:ph idx="1" type="body"/>
          </p:nvPr>
        </p:nvSpPr>
        <p:spPr>
          <a:xfrm>
            <a:off x="457200" y="1260575"/>
            <a:ext cx="8229600" cy="50730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a:t>Divide and conquer</a:t>
            </a:r>
            <a:endParaRPr/>
          </a:p>
          <a:p>
            <a:pPr indent="0" lvl="0" marL="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Backtracking</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Dynamic programming</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Heuristic algorithms</a:t>
            </a:r>
            <a:endParaRPr/>
          </a:p>
          <a:p>
            <a:pPr indent="-381000" lvl="1" marL="914400" marR="0" rtl="0" algn="l">
              <a:lnSpc>
                <a:spcPct val="100000"/>
              </a:lnSpc>
              <a:spcBef>
                <a:spcPts val="0"/>
              </a:spcBef>
              <a:spcAft>
                <a:spcPts val="0"/>
              </a:spcAft>
              <a:buSzPts val="2400"/>
              <a:buChar char="◆"/>
            </a:pPr>
            <a:r>
              <a:rPr lang="en"/>
              <a:t>Genetic algorithms</a:t>
            </a:r>
            <a:endParaRPr/>
          </a:p>
          <a:p>
            <a:pPr indent="-381000" lvl="1" marL="914400" rtl="0" algn="l">
              <a:spcBef>
                <a:spcPts val="0"/>
              </a:spcBef>
              <a:spcAft>
                <a:spcPts val="0"/>
              </a:spcAft>
              <a:buSzPts val="2400"/>
              <a:buChar char="◆"/>
            </a:pPr>
            <a:r>
              <a:rPr lang="en"/>
              <a:t>Greedy algorithms</a:t>
            </a:r>
            <a:endParaRPr/>
          </a:p>
          <a:p>
            <a:pPr indent="0" lvl="0" marL="457200" marR="0" rtl="0" algn="l">
              <a:lnSpc>
                <a:spcPct val="100000"/>
              </a:lnSpc>
              <a:spcBef>
                <a:spcPts val="600"/>
              </a:spcBef>
              <a:spcAft>
                <a:spcPts val="0"/>
              </a:spcAft>
              <a:buNone/>
            </a:pPr>
            <a:r>
              <a:t/>
            </a:r>
            <a:endParaRPr/>
          </a:p>
          <a:p>
            <a:pPr indent="-381000" lvl="0" marL="457200" marR="0" rtl="0" algn="l">
              <a:lnSpc>
                <a:spcPct val="100000"/>
              </a:lnSpc>
              <a:spcBef>
                <a:spcPts val="600"/>
              </a:spcBef>
              <a:spcAft>
                <a:spcPts val="0"/>
              </a:spcAft>
              <a:buSzPts val="2400"/>
              <a:buChar char="➔"/>
            </a:pPr>
            <a:r>
              <a:rPr lang="en"/>
              <a:t>Probabilistics algorithms</a:t>
            </a:r>
            <a:endParaRPr/>
          </a:p>
        </p:txBody>
      </p:sp>
      <p:pic>
        <p:nvPicPr>
          <p:cNvPr id="82" name="Google Shape;82;p14"/>
          <p:cNvPicPr preferRelativeResize="0"/>
          <p:nvPr/>
        </p:nvPicPr>
        <p:blipFill>
          <a:blip r:embed="rId3">
            <a:alphaModFix/>
          </a:blip>
          <a:stretch>
            <a:fillRect/>
          </a:stretch>
        </p:blipFill>
        <p:spPr>
          <a:xfrm>
            <a:off x="4425325" y="1668450"/>
            <a:ext cx="4008850" cy="4008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722" name="Google Shape;722;p77"/>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723" name="Google Shape;723;p77"/>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724" name="Google Shape;724;p77"/>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DIVIDE AND CONQUER APPROACH</a:t>
            </a:r>
            <a:endParaRPr b="1" sz="1800">
              <a:solidFill>
                <a:srgbClr val="FFFFFF"/>
              </a:solidFill>
              <a:latin typeface="Roboto Condensed"/>
              <a:ea typeface="Roboto Condensed"/>
              <a:cs typeface="Roboto Condensed"/>
              <a:sym typeface="Roboto Condensed"/>
            </a:endParaRPr>
          </a:p>
        </p:txBody>
      </p:sp>
      <p:sp>
        <p:nvSpPr>
          <p:cNvPr id="725" name="Google Shape;725;p77"/>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726" name="Google Shape;726;p77"/>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pic>
        <p:nvPicPr>
          <p:cNvPr id="727" name="Google Shape;727;p77"/>
          <p:cNvPicPr preferRelativeResize="0"/>
          <p:nvPr/>
        </p:nvPicPr>
        <p:blipFill>
          <a:blip r:embed="rId3">
            <a:alphaModFix/>
          </a:blip>
          <a:stretch>
            <a:fillRect/>
          </a:stretch>
        </p:blipFill>
        <p:spPr>
          <a:xfrm>
            <a:off x="334138" y="3287550"/>
            <a:ext cx="4004175" cy="1786950"/>
          </a:xfrm>
          <a:prstGeom prst="rect">
            <a:avLst/>
          </a:prstGeom>
          <a:noFill/>
          <a:ln>
            <a:noFill/>
          </a:ln>
        </p:spPr>
      </p:pic>
      <p:pic>
        <p:nvPicPr>
          <p:cNvPr id="728" name="Google Shape;728;p77"/>
          <p:cNvPicPr preferRelativeResize="0"/>
          <p:nvPr/>
        </p:nvPicPr>
        <p:blipFill>
          <a:blip r:embed="rId4">
            <a:alphaModFix/>
          </a:blip>
          <a:stretch>
            <a:fillRect/>
          </a:stretch>
        </p:blipFill>
        <p:spPr>
          <a:xfrm>
            <a:off x="4805575" y="3317033"/>
            <a:ext cx="4004151" cy="1727979"/>
          </a:xfrm>
          <a:prstGeom prst="rect">
            <a:avLst/>
          </a:prstGeom>
          <a:noFill/>
          <a:ln>
            <a:noFill/>
          </a:ln>
        </p:spPr>
      </p:pic>
      <p:sp>
        <p:nvSpPr>
          <p:cNvPr id="729" name="Google Shape;729;p77"/>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Condensed"/>
                <a:ea typeface="Roboto Condensed"/>
                <a:cs typeface="Roboto Condensed"/>
                <a:sym typeface="Roboto Condensed"/>
              </a:rPr>
              <a:t>Difference</a:t>
            </a:r>
            <a:r>
              <a:rPr b="1" lang="en" sz="3600">
                <a:solidFill>
                  <a:srgbClr val="FFFFFF"/>
                </a:solidFill>
                <a:latin typeface="Roboto Condensed"/>
                <a:ea typeface="Roboto Condensed"/>
                <a:cs typeface="Roboto Condensed"/>
                <a:sym typeface="Roboto Condensed"/>
              </a:rPr>
              <a:t>?</a:t>
            </a:r>
            <a:endParaRPr b="1" sz="3600">
              <a:solidFill>
                <a:srgbClr val="FFFFFF"/>
              </a:solidFill>
              <a:latin typeface="Roboto Condensed"/>
              <a:ea typeface="Roboto Condensed"/>
              <a:cs typeface="Roboto Condensed"/>
              <a:sym typeface="Roboto Condense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735" name="Google Shape;735;p78"/>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Fibonacci</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736" name="Google Shape;736;p78"/>
          <p:cNvSpPr txBox="1"/>
          <p:nvPr/>
        </p:nvSpPr>
        <p:spPr>
          <a:xfrm>
            <a:off x="193775"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700">
              <a:solidFill>
                <a:srgbClr val="222222"/>
              </a:solidFill>
              <a:highlight>
                <a:srgbClr val="FFFFFF"/>
              </a:highlight>
            </a:endParaRPr>
          </a:p>
        </p:txBody>
      </p:sp>
      <p:sp>
        <p:nvSpPr>
          <p:cNvPr id="737" name="Google Shape;737;p78"/>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DIVIDE AND CONQUER APPROACH</a:t>
            </a:r>
            <a:endParaRPr b="1" sz="1800">
              <a:solidFill>
                <a:srgbClr val="FFFFFF"/>
              </a:solidFill>
              <a:latin typeface="Roboto Condensed"/>
              <a:ea typeface="Roboto Condensed"/>
              <a:cs typeface="Roboto Condensed"/>
              <a:sym typeface="Roboto Condensed"/>
            </a:endParaRPr>
          </a:p>
        </p:txBody>
      </p:sp>
      <p:sp>
        <p:nvSpPr>
          <p:cNvPr id="738" name="Google Shape;738;p78"/>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739" name="Google Shape;739;p78"/>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pic>
        <p:nvPicPr>
          <p:cNvPr id="740" name="Google Shape;740;p78"/>
          <p:cNvPicPr preferRelativeResize="0"/>
          <p:nvPr/>
        </p:nvPicPr>
        <p:blipFill>
          <a:blip r:embed="rId3">
            <a:alphaModFix/>
          </a:blip>
          <a:stretch>
            <a:fillRect/>
          </a:stretch>
        </p:blipFill>
        <p:spPr>
          <a:xfrm>
            <a:off x="334138" y="3287550"/>
            <a:ext cx="4004175" cy="1786950"/>
          </a:xfrm>
          <a:prstGeom prst="rect">
            <a:avLst/>
          </a:prstGeom>
          <a:noFill/>
          <a:ln>
            <a:noFill/>
          </a:ln>
        </p:spPr>
      </p:pic>
      <p:pic>
        <p:nvPicPr>
          <p:cNvPr id="741" name="Google Shape;741;p78"/>
          <p:cNvPicPr preferRelativeResize="0"/>
          <p:nvPr/>
        </p:nvPicPr>
        <p:blipFill>
          <a:blip r:embed="rId4">
            <a:alphaModFix/>
          </a:blip>
          <a:stretch>
            <a:fillRect/>
          </a:stretch>
        </p:blipFill>
        <p:spPr>
          <a:xfrm>
            <a:off x="4805575" y="3317033"/>
            <a:ext cx="4004151" cy="1727979"/>
          </a:xfrm>
          <a:prstGeom prst="rect">
            <a:avLst/>
          </a:prstGeom>
          <a:noFill/>
          <a:ln>
            <a:noFill/>
          </a:ln>
        </p:spPr>
      </p:pic>
      <p:sp>
        <p:nvSpPr>
          <p:cNvPr id="742" name="Google Shape;742;p78"/>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Condensed"/>
                <a:ea typeface="Roboto Condensed"/>
                <a:cs typeface="Roboto Condensed"/>
                <a:sym typeface="Roboto Condensed"/>
              </a:rPr>
              <a:t>Memoization. </a:t>
            </a:r>
            <a:r>
              <a:rPr lang="en" sz="2400">
                <a:solidFill>
                  <a:srgbClr val="FFFFFF"/>
                </a:solidFill>
                <a:latin typeface="Roboto Condensed Light"/>
                <a:ea typeface="Roboto Condensed Light"/>
                <a:cs typeface="Roboto Condensed Light"/>
                <a:sym typeface="Roboto Condensed Light"/>
              </a:rPr>
              <a:t>After computing a solution to a subproblem, store it in a table. Subsequent calls check the table to avoid redoing work</a:t>
            </a:r>
            <a:r>
              <a:rPr b="1" lang="en" sz="2400">
                <a:solidFill>
                  <a:srgbClr val="FFFFFF"/>
                </a:solidFill>
                <a:latin typeface="Roboto Condensed"/>
                <a:ea typeface="Roboto Condensed"/>
                <a:cs typeface="Roboto Condensed"/>
                <a:sym typeface="Roboto Condensed"/>
              </a:rPr>
              <a:t> </a:t>
            </a:r>
            <a:endParaRPr b="1" sz="2400">
              <a:solidFill>
                <a:srgbClr val="FFFFFF"/>
              </a:solidFill>
              <a:latin typeface="Roboto Condensed"/>
              <a:ea typeface="Roboto Condensed"/>
              <a:cs typeface="Roboto Condensed"/>
              <a:sym typeface="Roboto Condensed"/>
            </a:endParaRPr>
          </a:p>
        </p:txBody>
      </p:sp>
      <p:sp>
        <p:nvSpPr>
          <p:cNvPr id="743" name="Google Shape;743;p78"/>
          <p:cNvSpPr/>
          <p:nvPr/>
        </p:nvSpPr>
        <p:spPr>
          <a:xfrm>
            <a:off x="1302900" y="3485925"/>
            <a:ext cx="4004100" cy="2461500"/>
          </a:xfrm>
          <a:prstGeom prst="bentArrow">
            <a:avLst>
              <a:gd fmla="val 12137" name="adj1"/>
              <a:gd fmla="val 16462" name="adj2"/>
              <a:gd fmla="val 25000" name="adj3"/>
              <a:gd fmla="val 875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749" name="Google Shape;749;p79"/>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Difference with Divide and Conquer</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750" name="Google Shape;750;p79"/>
          <p:cNvPicPr preferRelativeResize="0"/>
          <p:nvPr/>
        </p:nvPicPr>
        <p:blipFill rotWithShape="1">
          <a:blip r:embed="rId3">
            <a:alphaModFix/>
          </a:blip>
          <a:srcRect b="0" l="0" r="51883" t="0"/>
          <a:stretch/>
        </p:blipFill>
        <p:spPr>
          <a:xfrm>
            <a:off x="582700" y="2281238"/>
            <a:ext cx="4289725" cy="2600325"/>
          </a:xfrm>
          <a:prstGeom prst="rect">
            <a:avLst/>
          </a:prstGeom>
          <a:noFill/>
          <a:ln>
            <a:noFill/>
          </a:ln>
        </p:spPr>
      </p:pic>
      <p:pic>
        <p:nvPicPr>
          <p:cNvPr id="751" name="Google Shape;751;p79"/>
          <p:cNvPicPr preferRelativeResize="0"/>
          <p:nvPr/>
        </p:nvPicPr>
        <p:blipFill rotWithShape="1">
          <a:blip r:embed="rId3">
            <a:alphaModFix/>
          </a:blip>
          <a:srcRect b="0" l="53619" r="0" t="0"/>
          <a:stretch/>
        </p:blipFill>
        <p:spPr>
          <a:xfrm>
            <a:off x="4567625" y="2294975"/>
            <a:ext cx="4134876" cy="2600325"/>
          </a:xfrm>
          <a:prstGeom prst="rect">
            <a:avLst/>
          </a:prstGeom>
          <a:noFill/>
          <a:ln>
            <a:noFill/>
          </a:ln>
        </p:spPr>
      </p:pic>
      <p:sp>
        <p:nvSpPr>
          <p:cNvPr id="752" name="Google Shape;752;p79"/>
          <p:cNvSpPr txBox="1"/>
          <p:nvPr/>
        </p:nvSpPr>
        <p:spPr>
          <a:xfrm>
            <a:off x="981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Divide and Conquer</a:t>
            </a:r>
            <a:endParaRPr b="1" sz="1800"/>
          </a:p>
        </p:txBody>
      </p:sp>
      <p:sp>
        <p:nvSpPr>
          <p:cNvPr id="753" name="Google Shape;753;p79"/>
          <p:cNvSpPr txBox="1"/>
          <p:nvPr/>
        </p:nvSpPr>
        <p:spPr>
          <a:xfrm>
            <a:off x="5172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Dynamic Programming</a:t>
            </a:r>
            <a:endParaRPr b="1"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759" name="Google Shape;759;p80"/>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Difference with Divide and Conquer</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760" name="Google Shape;760;p80"/>
          <p:cNvPicPr preferRelativeResize="0"/>
          <p:nvPr/>
        </p:nvPicPr>
        <p:blipFill rotWithShape="1">
          <a:blip r:embed="rId3">
            <a:alphaModFix/>
          </a:blip>
          <a:srcRect b="0" l="0" r="51883" t="0"/>
          <a:stretch/>
        </p:blipFill>
        <p:spPr>
          <a:xfrm>
            <a:off x="582700" y="2281238"/>
            <a:ext cx="4289725" cy="2600325"/>
          </a:xfrm>
          <a:prstGeom prst="rect">
            <a:avLst/>
          </a:prstGeom>
          <a:noFill/>
          <a:ln>
            <a:noFill/>
          </a:ln>
        </p:spPr>
      </p:pic>
      <p:pic>
        <p:nvPicPr>
          <p:cNvPr id="761" name="Google Shape;761;p80"/>
          <p:cNvPicPr preferRelativeResize="0"/>
          <p:nvPr/>
        </p:nvPicPr>
        <p:blipFill rotWithShape="1">
          <a:blip r:embed="rId3">
            <a:alphaModFix/>
          </a:blip>
          <a:srcRect b="0" l="53619" r="0" t="0"/>
          <a:stretch/>
        </p:blipFill>
        <p:spPr>
          <a:xfrm>
            <a:off x="4567625" y="2294975"/>
            <a:ext cx="4134876" cy="2600325"/>
          </a:xfrm>
          <a:prstGeom prst="rect">
            <a:avLst/>
          </a:prstGeom>
          <a:noFill/>
          <a:ln>
            <a:noFill/>
          </a:ln>
        </p:spPr>
      </p:pic>
      <p:sp>
        <p:nvSpPr>
          <p:cNvPr id="762" name="Google Shape;762;p80"/>
          <p:cNvSpPr txBox="1"/>
          <p:nvPr/>
        </p:nvSpPr>
        <p:spPr>
          <a:xfrm>
            <a:off x="981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Divide and Conquer</a:t>
            </a:r>
            <a:endParaRPr b="1" sz="1800"/>
          </a:p>
        </p:txBody>
      </p:sp>
      <p:sp>
        <p:nvSpPr>
          <p:cNvPr id="763" name="Google Shape;763;p80"/>
          <p:cNvSpPr txBox="1"/>
          <p:nvPr/>
        </p:nvSpPr>
        <p:spPr>
          <a:xfrm>
            <a:off x="5172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Dynamic Programming</a:t>
            </a:r>
            <a:endParaRPr b="1" sz="1800"/>
          </a:p>
        </p:txBody>
      </p:sp>
      <p:sp>
        <p:nvSpPr>
          <p:cNvPr id="764" name="Google Shape;764;p80"/>
          <p:cNvSpPr txBox="1"/>
          <p:nvPr/>
        </p:nvSpPr>
        <p:spPr>
          <a:xfrm>
            <a:off x="1304475" y="5163925"/>
            <a:ext cx="2622300" cy="914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Roboto Condensed"/>
                <a:ea typeface="Roboto Condensed"/>
                <a:cs typeface="Roboto Condensed"/>
                <a:sym typeface="Roboto Condensed"/>
              </a:rPr>
              <a:t>For example, in mergesort, each subproblem is different and doesn’t help solving other subproblems.</a:t>
            </a:r>
            <a:endParaRPr>
              <a:solidFill>
                <a:schemeClr val="lt1"/>
              </a:solidFill>
              <a:latin typeface="Roboto Condensed"/>
              <a:ea typeface="Roboto Condensed"/>
              <a:cs typeface="Roboto Condensed"/>
              <a:sym typeface="Roboto Condensed"/>
            </a:endParaRPr>
          </a:p>
        </p:txBody>
      </p:sp>
      <p:cxnSp>
        <p:nvCxnSpPr>
          <p:cNvPr id="765" name="Google Shape;765;p80"/>
          <p:cNvCxnSpPr>
            <a:stCxn id="764" idx="0"/>
          </p:cNvCxnSpPr>
          <p:nvPr/>
        </p:nvCxnSpPr>
        <p:spPr>
          <a:xfrm rot="10800000">
            <a:off x="954825" y="4531825"/>
            <a:ext cx="1660800" cy="632100"/>
          </a:xfrm>
          <a:prstGeom prst="straightConnector1">
            <a:avLst/>
          </a:prstGeom>
          <a:noFill/>
          <a:ln cap="flat" cmpd="sng" w="19050">
            <a:solidFill>
              <a:srgbClr val="666666"/>
            </a:solidFill>
            <a:prstDash val="dash"/>
            <a:round/>
            <a:headEnd len="med" w="med" type="none"/>
            <a:tailEnd len="med" w="med" type="stealth"/>
          </a:ln>
        </p:spPr>
      </p:cxnSp>
      <p:cxnSp>
        <p:nvCxnSpPr>
          <p:cNvPr id="766" name="Google Shape;766;p80"/>
          <p:cNvCxnSpPr>
            <a:stCxn id="764" idx="0"/>
          </p:cNvCxnSpPr>
          <p:nvPr/>
        </p:nvCxnSpPr>
        <p:spPr>
          <a:xfrm rot="10800000">
            <a:off x="2017125" y="4545325"/>
            <a:ext cx="598500" cy="618600"/>
          </a:xfrm>
          <a:prstGeom prst="straightConnector1">
            <a:avLst/>
          </a:prstGeom>
          <a:noFill/>
          <a:ln cap="flat" cmpd="sng" w="19050">
            <a:solidFill>
              <a:srgbClr val="666666"/>
            </a:solidFill>
            <a:prstDash val="dash"/>
            <a:round/>
            <a:headEnd len="med" w="med" type="none"/>
            <a:tailEnd len="med" w="med" type="stealth"/>
          </a:ln>
        </p:spPr>
      </p:cxnSp>
      <p:cxnSp>
        <p:nvCxnSpPr>
          <p:cNvPr id="767" name="Google Shape;767;p80"/>
          <p:cNvCxnSpPr>
            <a:stCxn id="764" idx="0"/>
          </p:cNvCxnSpPr>
          <p:nvPr/>
        </p:nvCxnSpPr>
        <p:spPr>
          <a:xfrm flipH="1" rot="10800000">
            <a:off x="2615625" y="4505125"/>
            <a:ext cx="423600" cy="658800"/>
          </a:xfrm>
          <a:prstGeom prst="straightConnector1">
            <a:avLst/>
          </a:prstGeom>
          <a:noFill/>
          <a:ln cap="flat" cmpd="sng" w="19050">
            <a:solidFill>
              <a:srgbClr val="666666"/>
            </a:solidFill>
            <a:prstDash val="dash"/>
            <a:round/>
            <a:headEnd len="med" w="med" type="none"/>
            <a:tailEnd len="med" w="med" type="stealth"/>
          </a:ln>
        </p:spPr>
      </p:cxnSp>
      <p:cxnSp>
        <p:nvCxnSpPr>
          <p:cNvPr id="768" name="Google Shape;768;p80"/>
          <p:cNvCxnSpPr>
            <a:stCxn id="764" idx="0"/>
          </p:cNvCxnSpPr>
          <p:nvPr/>
        </p:nvCxnSpPr>
        <p:spPr>
          <a:xfrm flipH="1" rot="10800000">
            <a:off x="2615625" y="4531825"/>
            <a:ext cx="1566600" cy="632100"/>
          </a:xfrm>
          <a:prstGeom prst="straightConnector1">
            <a:avLst/>
          </a:prstGeom>
          <a:noFill/>
          <a:ln cap="flat" cmpd="sng" w="19050">
            <a:solidFill>
              <a:srgbClr val="666666"/>
            </a:solidFill>
            <a:prstDash val="dash"/>
            <a:round/>
            <a:headEnd len="med" w="med" type="none"/>
            <a:tailEnd len="med" w="med" type="stealth"/>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774" name="Google Shape;774;p81"/>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Difference with Divide and Conquer</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775" name="Google Shape;775;p81"/>
          <p:cNvPicPr preferRelativeResize="0"/>
          <p:nvPr/>
        </p:nvPicPr>
        <p:blipFill rotWithShape="1">
          <a:blip r:embed="rId3">
            <a:alphaModFix/>
          </a:blip>
          <a:srcRect b="0" l="0" r="51883" t="0"/>
          <a:stretch/>
        </p:blipFill>
        <p:spPr>
          <a:xfrm>
            <a:off x="582700" y="2281238"/>
            <a:ext cx="4289725" cy="2600325"/>
          </a:xfrm>
          <a:prstGeom prst="rect">
            <a:avLst/>
          </a:prstGeom>
          <a:noFill/>
          <a:ln>
            <a:noFill/>
          </a:ln>
        </p:spPr>
      </p:pic>
      <p:pic>
        <p:nvPicPr>
          <p:cNvPr id="776" name="Google Shape;776;p81"/>
          <p:cNvPicPr preferRelativeResize="0"/>
          <p:nvPr/>
        </p:nvPicPr>
        <p:blipFill rotWithShape="1">
          <a:blip r:embed="rId3">
            <a:alphaModFix/>
          </a:blip>
          <a:srcRect b="0" l="53619" r="0" t="0"/>
          <a:stretch/>
        </p:blipFill>
        <p:spPr>
          <a:xfrm>
            <a:off x="4567625" y="2294975"/>
            <a:ext cx="4134876" cy="2600325"/>
          </a:xfrm>
          <a:prstGeom prst="rect">
            <a:avLst/>
          </a:prstGeom>
          <a:noFill/>
          <a:ln>
            <a:noFill/>
          </a:ln>
        </p:spPr>
      </p:pic>
      <p:sp>
        <p:nvSpPr>
          <p:cNvPr id="777" name="Google Shape;777;p81"/>
          <p:cNvSpPr txBox="1"/>
          <p:nvPr/>
        </p:nvSpPr>
        <p:spPr>
          <a:xfrm>
            <a:off x="981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Divide and Conquer</a:t>
            </a:r>
            <a:endParaRPr b="1" sz="1800"/>
          </a:p>
        </p:txBody>
      </p:sp>
      <p:sp>
        <p:nvSpPr>
          <p:cNvPr id="778" name="Google Shape;778;p81"/>
          <p:cNvSpPr txBox="1"/>
          <p:nvPr/>
        </p:nvSpPr>
        <p:spPr>
          <a:xfrm>
            <a:off x="5172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Dynamic Programming</a:t>
            </a:r>
            <a:endParaRPr b="1" sz="1800"/>
          </a:p>
        </p:txBody>
      </p:sp>
      <p:sp>
        <p:nvSpPr>
          <p:cNvPr id="779" name="Google Shape;779;p81"/>
          <p:cNvSpPr txBox="1"/>
          <p:nvPr/>
        </p:nvSpPr>
        <p:spPr>
          <a:xfrm>
            <a:off x="5526750" y="5168400"/>
            <a:ext cx="2622300" cy="914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Each of these subproblems are </a:t>
            </a:r>
            <a:r>
              <a:rPr b="1" lang="en">
                <a:solidFill>
                  <a:schemeClr val="lt1"/>
                </a:solidFill>
                <a:latin typeface="Roboto Condensed"/>
                <a:ea typeface="Roboto Condensed"/>
                <a:cs typeface="Roboto Condensed"/>
                <a:sym typeface="Roboto Condensed"/>
              </a:rPr>
              <a:t>similar</a:t>
            </a:r>
            <a:r>
              <a:rPr lang="en">
                <a:solidFill>
                  <a:schemeClr val="lt1"/>
                </a:solidFill>
                <a:latin typeface="Roboto Condensed"/>
                <a:ea typeface="Roboto Condensed"/>
                <a:cs typeface="Roboto Condensed"/>
                <a:sym typeface="Roboto Condensed"/>
              </a:rPr>
              <a:t> between each other.</a:t>
            </a:r>
            <a:endParaRPr>
              <a:solidFill>
                <a:schemeClr val="lt1"/>
              </a:solidFill>
              <a:latin typeface="Roboto Condensed"/>
              <a:ea typeface="Roboto Condensed"/>
              <a:cs typeface="Roboto Condensed"/>
              <a:sym typeface="Roboto Condensed"/>
            </a:endParaRPr>
          </a:p>
        </p:txBody>
      </p:sp>
      <p:cxnSp>
        <p:nvCxnSpPr>
          <p:cNvPr id="780" name="Google Shape;780;p81"/>
          <p:cNvCxnSpPr>
            <a:stCxn id="779" idx="0"/>
          </p:cNvCxnSpPr>
          <p:nvPr/>
        </p:nvCxnSpPr>
        <p:spPr>
          <a:xfrm rot="10800000">
            <a:off x="5177100" y="4536300"/>
            <a:ext cx="1660800" cy="632100"/>
          </a:xfrm>
          <a:prstGeom prst="straightConnector1">
            <a:avLst/>
          </a:prstGeom>
          <a:noFill/>
          <a:ln cap="flat" cmpd="sng" w="19050">
            <a:solidFill>
              <a:srgbClr val="666666"/>
            </a:solidFill>
            <a:prstDash val="dash"/>
            <a:round/>
            <a:headEnd len="med" w="med" type="none"/>
            <a:tailEnd len="med" w="med" type="stealth"/>
          </a:ln>
        </p:spPr>
      </p:cxnSp>
      <p:cxnSp>
        <p:nvCxnSpPr>
          <p:cNvPr id="781" name="Google Shape;781;p81"/>
          <p:cNvCxnSpPr>
            <a:stCxn id="779" idx="0"/>
          </p:cNvCxnSpPr>
          <p:nvPr/>
        </p:nvCxnSpPr>
        <p:spPr>
          <a:xfrm rot="10800000">
            <a:off x="6239400" y="4549800"/>
            <a:ext cx="598500" cy="618600"/>
          </a:xfrm>
          <a:prstGeom prst="straightConnector1">
            <a:avLst/>
          </a:prstGeom>
          <a:noFill/>
          <a:ln cap="flat" cmpd="sng" w="19050">
            <a:solidFill>
              <a:srgbClr val="666666"/>
            </a:solidFill>
            <a:prstDash val="dash"/>
            <a:round/>
            <a:headEnd len="med" w="med" type="none"/>
            <a:tailEnd len="med" w="med" type="stealth"/>
          </a:ln>
        </p:spPr>
      </p:cxnSp>
      <p:cxnSp>
        <p:nvCxnSpPr>
          <p:cNvPr id="782" name="Google Shape;782;p81"/>
          <p:cNvCxnSpPr>
            <a:stCxn id="779" idx="0"/>
          </p:cNvCxnSpPr>
          <p:nvPr/>
        </p:nvCxnSpPr>
        <p:spPr>
          <a:xfrm flipH="1" rot="10800000">
            <a:off x="6837900" y="4509600"/>
            <a:ext cx="423600" cy="658800"/>
          </a:xfrm>
          <a:prstGeom prst="straightConnector1">
            <a:avLst/>
          </a:prstGeom>
          <a:noFill/>
          <a:ln cap="flat" cmpd="sng" w="19050">
            <a:solidFill>
              <a:srgbClr val="666666"/>
            </a:solidFill>
            <a:prstDash val="dash"/>
            <a:round/>
            <a:headEnd len="med" w="med" type="none"/>
            <a:tailEnd len="med" w="med" type="stealth"/>
          </a:ln>
        </p:spPr>
      </p:cxnSp>
      <p:cxnSp>
        <p:nvCxnSpPr>
          <p:cNvPr id="783" name="Google Shape;783;p81"/>
          <p:cNvCxnSpPr>
            <a:stCxn id="779" idx="0"/>
          </p:cNvCxnSpPr>
          <p:nvPr/>
        </p:nvCxnSpPr>
        <p:spPr>
          <a:xfrm flipH="1" rot="10800000">
            <a:off x="6837900" y="4536300"/>
            <a:ext cx="1566600" cy="632100"/>
          </a:xfrm>
          <a:prstGeom prst="straightConnector1">
            <a:avLst/>
          </a:prstGeom>
          <a:noFill/>
          <a:ln cap="flat" cmpd="sng" w="19050">
            <a:solidFill>
              <a:srgbClr val="666666"/>
            </a:solidFill>
            <a:prstDash val="dash"/>
            <a:round/>
            <a:headEnd len="med" w="med" type="none"/>
            <a:tailEnd len="med" w="med" type="stealth"/>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endParaRPr/>
          </a:p>
        </p:txBody>
      </p:sp>
      <p:sp>
        <p:nvSpPr>
          <p:cNvPr id="789" name="Google Shape;789;p82"/>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Difference with Divide and Conquer</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790" name="Google Shape;790;p82"/>
          <p:cNvPicPr preferRelativeResize="0"/>
          <p:nvPr/>
        </p:nvPicPr>
        <p:blipFill rotWithShape="1">
          <a:blip r:embed="rId3">
            <a:alphaModFix/>
          </a:blip>
          <a:srcRect b="0" l="0" r="51883" t="0"/>
          <a:stretch/>
        </p:blipFill>
        <p:spPr>
          <a:xfrm>
            <a:off x="582700" y="2281238"/>
            <a:ext cx="4289725" cy="2600325"/>
          </a:xfrm>
          <a:prstGeom prst="rect">
            <a:avLst/>
          </a:prstGeom>
          <a:noFill/>
          <a:ln>
            <a:noFill/>
          </a:ln>
        </p:spPr>
      </p:pic>
      <p:pic>
        <p:nvPicPr>
          <p:cNvPr id="791" name="Google Shape;791;p82"/>
          <p:cNvPicPr preferRelativeResize="0"/>
          <p:nvPr/>
        </p:nvPicPr>
        <p:blipFill rotWithShape="1">
          <a:blip r:embed="rId3">
            <a:alphaModFix/>
          </a:blip>
          <a:srcRect b="0" l="53619" r="0" t="0"/>
          <a:stretch/>
        </p:blipFill>
        <p:spPr>
          <a:xfrm>
            <a:off x="4567625" y="2294975"/>
            <a:ext cx="4134876" cy="2600325"/>
          </a:xfrm>
          <a:prstGeom prst="rect">
            <a:avLst/>
          </a:prstGeom>
          <a:noFill/>
          <a:ln>
            <a:noFill/>
          </a:ln>
        </p:spPr>
      </p:pic>
      <p:sp>
        <p:nvSpPr>
          <p:cNvPr id="792" name="Google Shape;792;p82"/>
          <p:cNvSpPr txBox="1"/>
          <p:nvPr/>
        </p:nvSpPr>
        <p:spPr>
          <a:xfrm>
            <a:off x="981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Divide and Conquer</a:t>
            </a:r>
            <a:endParaRPr b="1" sz="1800"/>
          </a:p>
        </p:txBody>
      </p:sp>
      <p:sp>
        <p:nvSpPr>
          <p:cNvPr id="793" name="Google Shape;793;p82"/>
          <p:cNvSpPr txBox="1"/>
          <p:nvPr/>
        </p:nvSpPr>
        <p:spPr>
          <a:xfrm>
            <a:off x="5172750" y="1775250"/>
            <a:ext cx="30525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Dynamic Programming</a:t>
            </a:r>
            <a:endParaRPr b="1" sz="1800"/>
          </a:p>
        </p:txBody>
      </p:sp>
      <p:sp>
        <p:nvSpPr>
          <p:cNvPr id="794" name="Google Shape;794;p82"/>
          <p:cNvSpPr txBox="1"/>
          <p:nvPr/>
        </p:nvSpPr>
        <p:spPr>
          <a:xfrm>
            <a:off x="5526750" y="5168400"/>
            <a:ext cx="2622300" cy="914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Solve a subproblem helps to solve other subproblems.</a:t>
            </a:r>
            <a:endParaRPr>
              <a:solidFill>
                <a:schemeClr val="lt1"/>
              </a:solidFill>
              <a:latin typeface="Roboto Condensed"/>
              <a:ea typeface="Roboto Condensed"/>
              <a:cs typeface="Roboto Condensed"/>
              <a:sym typeface="Roboto Condensed"/>
            </a:endParaRPr>
          </a:p>
        </p:txBody>
      </p:sp>
      <p:cxnSp>
        <p:nvCxnSpPr>
          <p:cNvPr id="795" name="Google Shape;795;p82"/>
          <p:cNvCxnSpPr>
            <a:stCxn id="794" idx="0"/>
          </p:cNvCxnSpPr>
          <p:nvPr/>
        </p:nvCxnSpPr>
        <p:spPr>
          <a:xfrm rot="10800000">
            <a:off x="5177100" y="4536300"/>
            <a:ext cx="1660800" cy="632100"/>
          </a:xfrm>
          <a:prstGeom prst="straightConnector1">
            <a:avLst/>
          </a:prstGeom>
          <a:noFill/>
          <a:ln cap="flat" cmpd="sng" w="19050">
            <a:solidFill>
              <a:srgbClr val="666666"/>
            </a:solidFill>
            <a:prstDash val="dash"/>
            <a:round/>
            <a:headEnd len="med" w="med" type="none"/>
            <a:tailEnd len="med" w="med" type="stealth"/>
          </a:ln>
        </p:spPr>
      </p:cxnSp>
      <p:cxnSp>
        <p:nvCxnSpPr>
          <p:cNvPr id="796" name="Google Shape;796;p82"/>
          <p:cNvCxnSpPr>
            <a:stCxn id="794" idx="0"/>
          </p:cNvCxnSpPr>
          <p:nvPr/>
        </p:nvCxnSpPr>
        <p:spPr>
          <a:xfrm rot="10800000">
            <a:off x="6239400" y="4549800"/>
            <a:ext cx="598500" cy="618600"/>
          </a:xfrm>
          <a:prstGeom prst="straightConnector1">
            <a:avLst/>
          </a:prstGeom>
          <a:noFill/>
          <a:ln cap="flat" cmpd="sng" w="19050">
            <a:solidFill>
              <a:srgbClr val="666666"/>
            </a:solidFill>
            <a:prstDash val="dash"/>
            <a:round/>
            <a:headEnd len="med" w="med" type="none"/>
            <a:tailEnd len="med" w="med" type="stealth"/>
          </a:ln>
        </p:spPr>
      </p:cxnSp>
      <p:cxnSp>
        <p:nvCxnSpPr>
          <p:cNvPr id="797" name="Google Shape;797;p82"/>
          <p:cNvCxnSpPr>
            <a:stCxn id="794" idx="0"/>
          </p:cNvCxnSpPr>
          <p:nvPr/>
        </p:nvCxnSpPr>
        <p:spPr>
          <a:xfrm flipH="1" rot="10800000">
            <a:off x="6837900" y="4509600"/>
            <a:ext cx="423600" cy="658800"/>
          </a:xfrm>
          <a:prstGeom prst="straightConnector1">
            <a:avLst/>
          </a:prstGeom>
          <a:noFill/>
          <a:ln cap="flat" cmpd="sng" w="19050">
            <a:solidFill>
              <a:srgbClr val="666666"/>
            </a:solidFill>
            <a:prstDash val="dash"/>
            <a:round/>
            <a:headEnd len="med" w="med" type="none"/>
            <a:tailEnd len="med" w="med" type="stealth"/>
          </a:ln>
        </p:spPr>
      </p:cxnSp>
      <p:cxnSp>
        <p:nvCxnSpPr>
          <p:cNvPr id="798" name="Google Shape;798;p82"/>
          <p:cNvCxnSpPr>
            <a:stCxn id="794" idx="0"/>
          </p:cNvCxnSpPr>
          <p:nvPr/>
        </p:nvCxnSpPr>
        <p:spPr>
          <a:xfrm flipH="1" rot="10800000">
            <a:off x="6837900" y="4536300"/>
            <a:ext cx="1566600" cy="632100"/>
          </a:xfrm>
          <a:prstGeom prst="straightConnector1">
            <a:avLst/>
          </a:prstGeom>
          <a:noFill/>
          <a:ln cap="flat" cmpd="sng" w="19050">
            <a:solidFill>
              <a:srgbClr val="666666"/>
            </a:solidFill>
            <a:prstDash val="dash"/>
            <a:round/>
            <a:headEnd len="med" w="med" type="none"/>
            <a:tailEnd len="med" w="med" type="stealth"/>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04" name="Google Shape;804;p83"/>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05" name="Google Shape;805;p83"/>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06" name="Google Shape;806;p83"/>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07" name="Google Shape;807;p83"/>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08" name="Google Shape;808;p83"/>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a:t>
            </a:r>
            <a:r>
              <a:rPr lang="en" sz="1700">
                <a:solidFill>
                  <a:schemeClr val="dk1"/>
                </a:solidFill>
                <a:latin typeface="Roboto Condensed"/>
                <a:ea typeface="Roboto Condensed"/>
                <a:cs typeface="Roboto Condensed"/>
                <a:sym typeface="Roboto Condensed"/>
              </a:rPr>
              <a:t>length</a:t>
            </a:r>
            <a:r>
              <a:rPr lang="en" sz="1700">
                <a:solidFill>
                  <a:schemeClr val="dk1"/>
                </a:solidFill>
                <a:latin typeface="Roboto Condensed"/>
                <a:ea typeface="Roboto Condensed"/>
                <a:cs typeface="Roboto Condensed"/>
                <a:sym typeface="Roboto Condensed"/>
              </a:rPr>
              <a:t>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09" name="Google Shape;809;p83"/>
          <p:cNvPicPr preferRelativeResize="0"/>
          <p:nvPr/>
        </p:nvPicPr>
        <p:blipFill>
          <a:blip r:embed="rId3">
            <a:alphaModFix/>
          </a:blip>
          <a:stretch>
            <a:fillRect/>
          </a:stretch>
        </p:blipFill>
        <p:spPr>
          <a:xfrm>
            <a:off x="5065124" y="3035012"/>
            <a:ext cx="3485051" cy="2292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15" name="Google Shape;815;p84"/>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16" name="Google Shape;816;p84"/>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17" name="Google Shape;817;p84"/>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18" name="Google Shape;818;p84"/>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19" name="Google Shape;819;p84"/>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length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20" name="Google Shape;820;p84"/>
          <p:cNvPicPr preferRelativeResize="0"/>
          <p:nvPr/>
        </p:nvPicPr>
        <p:blipFill>
          <a:blip r:embed="rId3">
            <a:alphaModFix/>
          </a:blip>
          <a:stretch>
            <a:fillRect/>
          </a:stretch>
        </p:blipFill>
        <p:spPr>
          <a:xfrm>
            <a:off x="5065124" y="3035012"/>
            <a:ext cx="3485051" cy="2292025"/>
          </a:xfrm>
          <a:prstGeom prst="rect">
            <a:avLst/>
          </a:prstGeom>
          <a:noFill/>
          <a:ln>
            <a:noFill/>
          </a:ln>
        </p:spPr>
      </p:pic>
      <p:sp>
        <p:nvSpPr>
          <p:cNvPr id="821" name="Google Shape;821;p84"/>
          <p:cNvSpPr/>
          <p:nvPr/>
        </p:nvSpPr>
        <p:spPr>
          <a:xfrm>
            <a:off x="6673700" y="1203338"/>
            <a:ext cx="2276400" cy="1094700"/>
          </a:xfrm>
          <a:prstGeom prst="wedgeRoundRectCallout">
            <a:avLst>
              <a:gd fmla="val 22956" name="adj1"/>
              <a:gd fmla="val 152682"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No matches on empty strings</a:t>
            </a:r>
            <a:endParaRPr b="1" sz="2200">
              <a:latin typeface="Roboto Condensed"/>
              <a:ea typeface="Roboto Condensed"/>
              <a:cs typeface="Roboto Condensed"/>
              <a:sym typeface="Roboto Condens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27" name="Google Shape;827;p85"/>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28" name="Google Shape;828;p85"/>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29" name="Google Shape;829;p85"/>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30" name="Google Shape;830;p85"/>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31" name="Google Shape;831;p85"/>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length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32" name="Google Shape;832;p85"/>
          <p:cNvPicPr preferRelativeResize="0"/>
          <p:nvPr/>
        </p:nvPicPr>
        <p:blipFill>
          <a:blip r:embed="rId3">
            <a:alphaModFix/>
          </a:blip>
          <a:stretch>
            <a:fillRect/>
          </a:stretch>
        </p:blipFill>
        <p:spPr>
          <a:xfrm>
            <a:off x="5065125" y="3040783"/>
            <a:ext cx="3485050" cy="228047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38" name="Google Shape;838;p86"/>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39" name="Google Shape;839;p86"/>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40" name="Google Shape;840;p86"/>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41" name="Google Shape;841;p86"/>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42" name="Google Shape;842;p86"/>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length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43" name="Google Shape;843;p86"/>
          <p:cNvPicPr preferRelativeResize="0"/>
          <p:nvPr/>
        </p:nvPicPr>
        <p:blipFill>
          <a:blip r:embed="rId3">
            <a:alphaModFix/>
          </a:blip>
          <a:stretch>
            <a:fillRect/>
          </a:stretch>
        </p:blipFill>
        <p:spPr>
          <a:xfrm>
            <a:off x="5072512" y="3040787"/>
            <a:ext cx="3470274" cy="2280475"/>
          </a:xfrm>
          <a:prstGeom prst="rect">
            <a:avLst/>
          </a:prstGeom>
          <a:noFill/>
          <a:ln>
            <a:noFill/>
          </a:ln>
        </p:spPr>
      </p:pic>
      <p:sp>
        <p:nvSpPr>
          <p:cNvPr id="844" name="Google Shape;844;p86"/>
          <p:cNvSpPr/>
          <p:nvPr/>
        </p:nvSpPr>
        <p:spPr>
          <a:xfrm>
            <a:off x="6206750" y="2249000"/>
            <a:ext cx="2585100" cy="1094700"/>
          </a:xfrm>
          <a:prstGeom prst="wedgeRoundRectCallout">
            <a:avLst>
              <a:gd fmla="val -43490" name="adj1"/>
              <a:gd fmla="val 116406"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D [ i - 1, j - 1 ] + 1</a:t>
            </a:r>
            <a:endParaRPr b="1" sz="2200">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Divide and Conquer</a:t>
            </a:r>
            <a:endParaRPr>
              <a:solidFill>
                <a:srgbClr val="FFFFFF"/>
              </a:solidFill>
            </a:endParaRPr>
          </a:p>
        </p:txBody>
      </p:sp>
      <p:pic>
        <p:nvPicPr>
          <p:cNvPr id="88" name="Google Shape;88;p15"/>
          <p:cNvPicPr preferRelativeResize="0"/>
          <p:nvPr/>
        </p:nvPicPr>
        <p:blipFill>
          <a:blip r:embed="rId3">
            <a:alphaModFix/>
          </a:blip>
          <a:stretch>
            <a:fillRect/>
          </a:stretch>
        </p:blipFill>
        <p:spPr>
          <a:xfrm>
            <a:off x="2450975" y="802350"/>
            <a:ext cx="4244100" cy="3767300"/>
          </a:xfrm>
          <a:prstGeom prst="rect">
            <a:avLst/>
          </a:prstGeom>
          <a:noFill/>
          <a:ln>
            <a:noFill/>
          </a:ln>
        </p:spPr>
      </p:pic>
      <p:sp>
        <p:nvSpPr>
          <p:cNvPr id="89" name="Google Shape;89;p15"/>
          <p:cNvSpPr/>
          <p:nvPr/>
        </p:nvSpPr>
        <p:spPr>
          <a:xfrm>
            <a:off x="165575" y="5215950"/>
            <a:ext cx="8775900" cy="151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5"/>
          <p:cNvPicPr preferRelativeResize="0"/>
          <p:nvPr/>
        </p:nvPicPr>
        <p:blipFill>
          <a:blip r:embed="rId4">
            <a:alphaModFix/>
          </a:blip>
          <a:stretch>
            <a:fillRect/>
          </a:stretch>
        </p:blipFill>
        <p:spPr>
          <a:xfrm>
            <a:off x="204575" y="5228825"/>
            <a:ext cx="8736898" cy="1492250"/>
          </a:xfrm>
          <a:prstGeom prst="rect">
            <a:avLst/>
          </a:prstGeom>
          <a:noFill/>
          <a:ln>
            <a:noFill/>
          </a:ln>
        </p:spPr>
      </p:pic>
      <p:sp>
        <p:nvSpPr>
          <p:cNvPr id="91" name="Google Shape;91;p15"/>
          <p:cNvSpPr/>
          <p:nvPr/>
        </p:nvSpPr>
        <p:spPr>
          <a:xfrm rot="10800000">
            <a:off x="4457000" y="4622600"/>
            <a:ext cx="262200" cy="491100"/>
          </a:xfrm>
          <a:prstGeom prst="up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50" name="Google Shape;850;p87"/>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51" name="Google Shape;851;p87"/>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52" name="Google Shape;852;p87"/>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53" name="Google Shape;853;p87"/>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54" name="Google Shape;854;p87"/>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length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55" name="Google Shape;855;p87"/>
          <p:cNvPicPr preferRelativeResize="0"/>
          <p:nvPr/>
        </p:nvPicPr>
        <p:blipFill>
          <a:blip r:embed="rId3">
            <a:alphaModFix/>
          </a:blip>
          <a:stretch>
            <a:fillRect/>
          </a:stretch>
        </p:blipFill>
        <p:spPr>
          <a:xfrm>
            <a:off x="5057525" y="3040787"/>
            <a:ext cx="3500262" cy="2280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61" name="Google Shape;861;p88"/>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62" name="Google Shape;862;p88"/>
          <p:cNvSpPr txBox="1"/>
          <p:nvPr/>
        </p:nvSpPr>
        <p:spPr>
          <a:xfrm>
            <a:off x="193775"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DESCRIPTION</a:t>
            </a:r>
            <a:endParaRPr b="1" sz="1800">
              <a:solidFill>
                <a:srgbClr val="FFFFFF"/>
              </a:solidFill>
              <a:latin typeface="Roboto Condensed"/>
              <a:ea typeface="Roboto Condensed"/>
              <a:cs typeface="Roboto Condensed"/>
              <a:sym typeface="Roboto Condensed"/>
            </a:endParaRPr>
          </a:p>
        </p:txBody>
      </p:sp>
      <p:sp>
        <p:nvSpPr>
          <p:cNvPr id="863" name="Google Shape;863;p88"/>
          <p:cNvSpPr txBox="1"/>
          <p:nvPr/>
        </p:nvSpPr>
        <p:spPr>
          <a:xfrm>
            <a:off x="4665200" y="2621775"/>
            <a:ext cx="42849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864" name="Google Shape;864;p88"/>
          <p:cNvSpPr txBox="1"/>
          <p:nvPr/>
        </p:nvSpPr>
        <p:spPr>
          <a:xfrm>
            <a:off x="4665200" y="19488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sp>
        <p:nvSpPr>
          <p:cNvPr id="865" name="Google Shape;865;p88"/>
          <p:cNvSpPr txBox="1"/>
          <p:nvPr/>
        </p:nvSpPr>
        <p:spPr>
          <a:xfrm>
            <a:off x="204575" y="2621775"/>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s = “tofoodie” and t = “toody”</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336550" lvl="0" marL="457200" rtl="0" algn="l">
              <a:spcBef>
                <a:spcPts val="0"/>
              </a:spcBef>
              <a:spcAft>
                <a:spcPts val="0"/>
              </a:spcAft>
              <a:buClr>
                <a:schemeClr val="dk1"/>
              </a:buClr>
              <a:buSzPts val="1700"/>
              <a:buFont typeface="Roboto Condensed"/>
              <a:buChar char="➔"/>
            </a:pPr>
            <a:r>
              <a:rPr lang="en" sz="1700">
                <a:solidFill>
                  <a:schemeClr val="dk1"/>
                </a:solidFill>
                <a:latin typeface="Roboto Condensed"/>
                <a:ea typeface="Roboto Condensed"/>
                <a:cs typeface="Roboto Condensed"/>
                <a:sym typeface="Roboto Condensed"/>
              </a:rPr>
              <a:t>Let D[i,j] be the length of the longest matching string between substrings s</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...s</a:t>
            </a:r>
            <a:r>
              <a:rPr baseline="-25000" lang="en" sz="1700">
                <a:solidFill>
                  <a:schemeClr val="dk1"/>
                </a:solidFill>
                <a:latin typeface="Roboto Condensed"/>
                <a:ea typeface="Roboto Condensed"/>
                <a:cs typeface="Roboto Condensed"/>
                <a:sym typeface="Roboto Condensed"/>
              </a:rPr>
              <a:t>i </a:t>
            </a:r>
            <a:r>
              <a:rPr lang="en" sz="1700">
                <a:solidFill>
                  <a:schemeClr val="dk1"/>
                </a:solidFill>
                <a:latin typeface="Roboto Condensed"/>
                <a:ea typeface="Roboto Condensed"/>
                <a:cs typeface="Roboto Condensed"/>
                <a:sym typeface="Roboto Condensed"/>
              </a:rPr>
              <a:t>and the substring of t between t</a:t>
            </a:r>
            <a:r>
              <a:rPr baseline="-25000" lang="en" sz="1700">
                <a:solidFill>
                  <a:schemeClr val="dk1"/>
                </a:solidFill>
                <a:latin typeface="Roboto Condensed"/>
                <a:ea typeface="Roboto Condensed"/>
                <a:cs typeface="Roboto Condensed"/>
                <a:sym typeface="Roboto Condensed"/>
              </a:rPr>
              <a:t>1</a:t>
            </a:r>
            <a:r>
              <a:rPr lang="en" sz="1700">
                <a:solidFill>
                  <a:schemeClr val="dk1"/>
                </a:solidFill>
                <a:latin typeface="Roboto Condensed"/>
                <a:ea typeface="Roboto Condensed"/>
                <a:cs typeface="Roboto Condensed"/>
                <a:sym typeface="Roboto Condensed"/>
              </a:rPr>
              <a:t>...t</a:t>
            </a:r>
            <a:r>
              <a:rPr baseline="-25000" lang="en" sz="1700">
                <a:solidFill>
                  <a:schemeClr val="dk1"/>
                </a:solidFill>
                <a:latin typeface="Roboto Condensed"/>
                <a:ea typeface="Roboto Condensed"/>
                <a:cs typeface="Roboto Condensed"/>
                <a:sym typeface="Roboto Condensed"/>
              </a:rPr>
              <a:t>j  </a:t>
            </a:r>
            <a:endParaRPr sz="1700">
              <a:solidFill>
                <a:schemeClr val="dk1"/>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D[i,j] = 0     	if s[i] &lt;&gt; t[j]</a:t>
            </a:r>
            <a:endParaRPr sz="1700">
              <a:solidFill>
                <a:schemeClr val="dk1"/>
              </a:solidFill>
              <a:latin typeface="Roboto Condensed"/>
              <a:ea typeface="Roboto Condensed"/>
              <a:cs typeface="Roboto Condensed"/>
              <a:sym typeface="Roboto Condensed"/>
            </a:endParaRPr>
          </a:p>
          <a:p>
            <a:pPr indent="0" lvl="0" marL="457200" rtl="0" algn="l">
              <a:spcBef>
                <a:spcPts val="480"/>
              </a:spcBef>
              <a:spcAft>
                <a:spcPts val="0"/>
              </a:spcAft>
              <a:buNone/>
            </a:pPr>
            <a:r>
              <a:rPr lang="en" sz="1700">
                <a:solidFill>
                  <a:schemeClr val="dk1"/>
                </a:solidFill>
                <a:latin typeface="Roboto Condensed"/>
                <a:ea typeface="Roboto Condensed"/>
                <a:cs typeface="Roboto Condensed"/>
                <a:sym typeface="Roboto Condensed"/>
              </a:rPr>
              <a:t>D[i-1,j-1] + 1 	if s[i] == t[j]</a:t>
            </a:r>
            <a:endParaRPr sz="1700">
              <a:solidFill>
                <a:schemeClr val="dk1"/>
              </a:solidFill>
              <a:latin typeface="Roboto Condensed"/>
              <a:ea typeface="Roboto Condensed"/>
              <a:cs typeface="Roboto Condensed"/>
              <a:sym typeface="Roboto Condensed"/>
            </a:endParaRPr>
          </a:p>
        </p:txBody>
      </p:sp>
      <p:pic>
        <p:nvPicPr>
          <p:cNvPr id="866" name="Google Shape;866;p88"/>
          <p:cNvPicPr preferRelativeResize="0"/>
          <p:nvPr/>
        </p:nvPicPr>
        <p:blipFill>
          <a:blip r:embed="rId3">
            <a:alphaModFix/>
          </a:blip>
          <a:stretch>
            <a:fillRect/>
          </a:stretch>
        </p:blipFill>
        <p:spPr>
          <a:xfrm>
            <a:off x="5057525" y="3029003"/>
            <a:ext cx="3500250" cy="2304047"/>
          </a:xfrm>
          <a:prstGeom prst="rect">
            <a:avLst/>
          </a:prstGeom>
          <a:noFill/>
          <a:ln>
            <a:noFill/>
          </a:ln>
        </p:spPr>
      </p:pic>
      <p:sp>
        <p:nvSpPr>
          <p:cNvPr id="867" name="Google Shape;867;p88"/>
          <p:cNvSpPr/>
          <p:nvPr/>
        </p:nvSpPr>
        <p:spPr>
          <a:xfrm>
            <a:off x="4889525" y="5518050"/>
            <a:ext cx="2276400" cy="1094700"/>
          </a:xfrm>
          <a:prstGeom prst="wedgeRoundRectCallout">
            <a:avLst>
              <a:gd fmla="val 69206" name="adj1"/>
              <a:gd fmla="val -107849"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Largest value found</a:t>
            </a:r>
            <a:endParaRPr b="1" sz="2200">
              <a:latin typeface="Roboto Condensed"/>
              <a:ea typeface="Roboto Condensed"/>
              <a:cs typeface="Roboto Condensed"/>
              <a:sym typeface="Roboto Condensed"/>
            </a:endParaRPr>
          </a:p>
        </p:txBody>
      </p:sp>
      <p:sp>
        <p:nvSpPr>
          <p:cNvPr id="868" name="Google Shape;868;p88"/>
          <p:cNvSpPr/>
          <p:nvPr/>
        </p:nvSpPr>
        <p:spPr>
          <a:xfrm>
            <a:off x="6410400" y="1203338"/>
            <a:ext cx="2276400" cy="1094700"/>
          </a:xfrm>
          <a:prstGeom prst="wedgeRoundRectCallout">
            <a:avLst>
              <a:gd fmla="val -9728" name="adj1"/>
              <a:gd fmla="val 113608"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LCS</a:t>
            </a:r>
            <a:endParaRPr b="1" sz="2200">
              <a:latin typeface="Roboto Condensed"/>
              <a:ea typeface="Roboto Condensed"/>
              <a:cs typeface="Roboto Condensed"/>
              <a:sym typeface="Roboto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74" name="Google Shape;874;p89"/>
          <p:cNvSpPr txBox="1"/>
          <p:nvPr>
            <p:ph idx="1" type="body"/>
          </p:nvPr>
        </p:nvSpPr>
        <p:spPr>
          <a:xfrm>
            <a:off x="403125" y="1189825"/>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Find the longest common substring. For example, for “abcdxyz” and “xyzabcd”, the result would be “abcd”</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875" name="Google Shape;875;p89"/>
          <p:cNvSpPr txBox="1"/>
          <p:nvPr/>
        </p:nvSpPr>
        <p:spPr>
          <a:xfrm>
            <a:off x="193825" y="24241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COMMON APPROACH</a:t>
            </a:r>
            <a:endParaRPr b="1" sz="1800">
              <a:solidFill>
                <a:srgbClr val="FFFFFF"/>
              </a:solidFill>
              <a:latin typeface="Roboto Condensed"/>
              <a:ea typeface="Roboto Condensed"/>
              <a:cs typeface="Roboto Condensed"/>
              <a:sym typeface="Roboto Condensed"/>
            </a:endParaRPr>
          </a:p>
        </p:txBody>
      </p:sp>
      <p:sp>
        <p:nvSpPr>
          <p:cNvPr id="876" name="Google Shape;876;p89"/>
          <p:cNvSpPr txBox="1"/>
          <p:nvPr/>
        </p:nvSpPr>
        <p:spPr>
          <a:xfrm>
            <a:off x="4665250" y="2424175"/>
            <a:ext cx="42849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pic>
        <p:nvPicPr>
          <p:cNvPr id="877" name="Google Shape;877;p89"/>
          <p:cNvPicPr preferRelativeResize="0"/>
          <p:nvPr/>
        </p:nvPicPr>
        <p:blipFill rotWithShape="1">
          <a:blip r:embed="rId3">
            <a:alphaModFix/>
          </a:blip>
          <a:srcRect b="4102" l="0" r="0" t="6914"/>
          <a:stretch/>
        </p:blipFill>
        <p:spPr>
          <a:xfrm>
            <a:off x="5278012" y="3097075"/>
            <a:ext cx="3064199" cy="36052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83" name="Google Shape;883;p90"/>
          <p:cNvSpPr txBox="1"/>
          <p:nvPr/>
        </p:nvSpPr>
        <p:spPr>
          <a:xfrm>
            <a:off x="302300" y="1215525"/>
            <a:ext cx="83742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COMMON APPROACH</a:t>
            </a:r>
            <a:endParaRPr b="1" sz="1800">
              <a:solidFill>
                <a:srgbClr val="FFFFFF"/>
              </a:solidFill>
              <a:latin typeface="Roboto Condensed"/>
              <a:ea typeface="Roboto Condensed"/>
              <a:cs typeface="Roboto Condensed"/>
              <a:sym typeface="Roboto Condensed"/>
            </a:endParaRPr>
          </a:p>
        </p:txBody>
      </p:sp>
      <p:pic>
        <p:nvPicPr>
          <p:cNvPr id="884" name="Google Shape;884;p90"/>
          <p:cNvPicPr preferRelativeResize="0"/>
          <p:nvPr/>
        </p:nvPicPr>
        <p:blipFill>
          <a:blip r:embed="rId3">
            <a:alphaModFix/>
          </a:blip>
          <a:stretch>
            <a:fillRect/>
          </a:stretch>
        </p:blipFill>
        <p:spPr>
          <a:xfrm>
            <a:off x="284538" y="1915800"/>
            <a:ext cx="8409726" cy="2757074"/>
          </a:xfrm>
          <a:prstGeom prst="rect">
            <a:avLst/>
          </a:prstGeom>
          <a:noFill/>
          <a:ln>
            <a:noFill/>
          </a:ln>
        </p:spPr>
      </p:pic>
      <p:pic>
        <p:nvPicPr>
          <p:cNvPr id="885" name="Google Shape;885;p90"/>
          <p:cNvPicPr preferRelativeResize="0"/>
          <p:nvPr/>
        </p:nvPicPr>
        <p:blipFill>
          <a:blip r:embed="rId4">
            <a:alphaModFix/>
          </a:blip>
          <a:stretch>
            <a:fillRect/>
          </a:stretch>
        </p:blipFill>
        <p:spPr>
          <a:xfrm>
            <a:off x="302300" y="4803750"/>
            <a:ext cx="4584725" cy="1672927"/>
          </a:xfrm>
          <a:prstGeom prst="rect">
            <a:avLst/>
          </a:prstGeom>
          <a:noFill/>
          <a:ln>
            <a:noFill/>
          </a:ln>
        </p:spPr>
      </p:pic>
      <p:sp>
        <p:nvSpPr>
          <p:cNvPr id="886" name="Google Shape;886;p90"/>
          <p:cNvSpPr/>
          <p:nvPr/>
        </p:nvSpPr>
        <p:spPr>
          <a:xfrm>
            <a:off x="5051525" y="5512650"/>
            <a:ext cx="2276400" cy="1094700"/>
          </a:xfrm>
          <a:prstGeom prst="wedgeRoundRectCallout">
            <a:avLst>
              <a:gd fmla="val -79428" name="adj1"/>
              <a:gd fmla="val 15755"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To calculate this, we need to generate the recursion tree</a:t>
            </a:r>
            <a:endParaRPr b="1">
              <a:latin typeface="Roboto Condensed"/>
              <a:ea typeface="Roboto Condensed"/>
              <a:cs typeface="Roboto Condensed"/>
              <a:sym typeface="Roboto Condense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892" name="Google Shape;892;p91"/>
          <p:cNvSpPr txBox="1"/>
          <p:nvPr/>
        </p:nvSpPr>
        <p:spPr>
          <a:xfrm>
            <a:off x="307700" y="1204700"/>
            <a:ext cx="8374200" cy="56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Condensed"/>
                <a:ea typeface="Roboto Condensed"/>
                <a:cs typeface="Roboto Condensed"/>
                <a:sym typeface="Roboto Condensed"/>
              </a:rPr>
              <a:t>DYNAMIC PROGRAMMING APPROACH</a:t>
            </a:r>
            <a:endParaRPr b="1" sz="1800">
              <a:solidFill>
                <a:srgbClr val="FFFFFF"/>
              </a:solidFill>
              <a:latin typeface="Roboto Condensed"/>
              <a:ea typeface="Roboto Condensed"/>
              <a:cs typeface="Roboto Condensed"/>
              <a:sym typeface="Roboto Condensed"/>
            </a:endParaRPr>
          </a:p>
        </p:txBody>
      </p:sp>
      <p:pic>
        <p:nvPicPr>
          <p:cNvPr id="893" name="Google Shape;893;p91"/>
          <p:cNvPicPr preferRelativeResize="0"/>
          <p:nvPr/>
        </p:nvPicPr>
        <p:blipFill>
          <a:blip r:embed="rId3">
            <a:alphaModFix/>
          </a:blip>
          <a:stretch>
            <a:fillRect/>
          </a:stretch>
        </p:blipFill>
        <p:spPr>
          <a:xfrm>
            <a:off x="307688" y="1969650"/>
            <a:ext cx="5119375" cy="3287675"/>
          </a:xfrm>
          <a:prstGeom prst="rect">
            <a:avLst/>
          </a:prstGeom>
          <a:noFill/>
          <a:ln>
            <a:noFill/>
          </a:ln>
        </p:spPr>
      </p:pic>
      <p:pic>
        <p:nvPicPr>
          <p:cNvPr id="894" name="Google Shape;894;p91"/>
          <p:cNvPicPr preferRelativeResize="0"/>
          <p:nvPr/>
        </p:nvPicPr>
        <p:blipFill>
          <a:blip r:embed="rId4">
            <a:alphaModFix/>
          </a:blip>
          <a:stretch>
            <a:fillRect/>
          </a:stretch>
        </p:blipFill>
        <p:spPr>
          <a:xfrm>
            <a:off x="5601347" y="1969646"/>
            <a:ext cx="3080550" cy="1326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00" name="Google Shape;900;p92"/>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901" name="Google Shape;901;p92"/>
          <p:cNvSpPr txBox="1"/>
          <p:nvPr/>
        </p:nvSpPr>
        <p:spPr>
          <a:xfrm>
            <a:off x="792888" y="2064300"/>
            <a:ext cx="4274100" cy="311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t/>
            </a:r>
            <a:endParaRPr sz="1700">
              <a:solidFill>
                <a:schemeClr val="dk1"/>
              </a:solidFill>
              <a:latin typeface="Roboto Condensed"/>
              <a:ea typeface="Roboto Condensed"/>
              <a:cs typeface="Roboto Condensed"/>
              <a:sym typeface="Roboto Condensed"/>
            </a:endParaRPr>
          </a:p>
        </p:txBody>
      </p:sp>
      <p:sp>
        <p:nvSpPr>
          <p:cNvPr id="902" name="Google Shape;902;p92"/>
          <p:cNvSpPr/>
          <p:nvPr/>
        </p:nvSpPr>
        <p:spPr>
          <a:xfrm>
            <a:off x="-25" y="5698900"/>
            <a:ext cx="9144000" cy="1158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FFFFFF"/>
                </a:solidFill>
                <a:latin typeface="Roboto Condensed Light"/>
                <a:ea typeface="Roboto Condensed Light"/>
                <a:cs typeface="Roboto Condensed Light"/>
                <a:sym typeface="Roboto Condensed Light"/>
              </a:rPr>
              <a:t>Have to choose the right food for you. Only can eat 800 calories by day and have to maximize the </a:t>
            </a:r>
            <a:r>
              <a:rPr i="1" lang="en" sz="2400">
                <a:solidFill>
                  <a:srgbClr val="FFFFFF"/>
                </a:solidFill>
                <a:latin typeface="Roboto Condensed Light"/>
                <a:ea typeface="Roboto Condensed Light"/>
                <a:cs typeface="Roboto Condensed Light"/>
                <a:sym typeface="Roboto Condensed Light"/>
              </a:rPr>
              <a:t>fullness</a:t>
            </a:r>
            <a:r>
              <a:rPr i="1" lang="en" sz="2400">
                <a:solidFill>
                  <a:srgbClr val="FFFFFF"/>
                </a:solidFill>
                <a:latin typeface="Roboto Condensed Light"/>
                <a:ea typeface="Roboto Condensed Light"/>
                <a:cs typeface="Roboto Condensed Light"/>
                <a:sym typeface="Roboto Condensed Light"/>
              </a:rPr>
              <a:t> sensation</a:t>
            </a:r>
            <a:endParaRPr i="1" sz="2400">
              <a:solidFill>
                <a:srgbClr val="FFFFFF"/>
              </a:solidFill>
              <a:latin typeface="Roboto Condensed Light"/>
              <a:ea typeface="Roboto Condensed Light"/>
              <a:cs typeface="Roboto Condensed Light"/>
              <a:sym typeface="Roboto Condensed Light"/>
            </a:endParaRPr>
          </a:p>
        </p:txBody>
      </p:sp>
      <p:pic>
        <p:nvPicPr>
          <p:cNvPr id="903" name="Google Shape;903;p92"/>
          <p:cNvPicPr preferRelativeResize="0"/>
          <p:nvPr/>
        </p:nvPicPr>
        <p:blipFill>
          <a:blip r:embed="rId3">
            <a:alphaModFix/>
          </a:blip>
          <a:stretch>
            <a:fillRect/>
          </a:stretch>
        </p:blipFill>
        <p:spPr>
          <a:xfrm>
            <a:off x="1864863" y="2264263"/>
            <a:ext cx="2130162" cy="2718564"/>
          </a:xfrm>
          <a:prstGeom prst="rect">
            <a:avLst/>
          </a:prstGeom>
          <a:noFill/>
          <a:ln>
            <a:noFill/>
          </a:ln>
        </p:spPr>
      </p:pic>
      <p:pic>
        <p:nvPicPr>
          <p:cNvPr id="904" name="Google Shape;904;p92"/>
          <p:cNvPicPr preferRelativeResize="0"/>
          <p:nvPr/>
        </p:nvPicPr>
        <p:blipFill>
          <a:blip r:embed="rId4">
            <a:alphaModFix/>
          </a:blip>
          <a:stretch>
            <a:fillRect/>
          </a:stretch>
        </p:blipFill>
        <p:spPr>
          <a:xfrm>
            <a:off x="6047338" y="1857850"/>
            <a:ext cx="2082927" cy="35313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10" name="Google Shape;910;p93"/>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11" name="Google Shape;911;p93"/>
          <p:cNvPicPr preferRelativeResize="0"/>
          <p:nvPr/>
        </p:nvPicPr>
        <p:blipFill>
          <a:blip r:embed="rId3">
            <a:alphaModFix/>
          </a:blip>
          <a:stretch>
            <a:fillRect/>
          </a:stretch>
        </p:blipFill>
        <p:spPr>
          <a:xfrm>
            <a:off x="152400" y="2291075"/>
            <a:ext cx="8839200" cy="334609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17" name="Google Shape;917;p94"/>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18" name="Google Shape;918;p94"/>
          <p:cNvPicPr preferRelativeResize="0"/>
          <p:nvPr/>
        </p:nvPicPr>
        <p:blipFill>
          <a:blip r:embed="rId3">
            <a:alphaModFix/>
          </a:blip>
          <a:stretch>
            <a:fillRect/>
          </a:stretch>
        </p:blipFill>
        <p:spPr>
          <a:xfrm>
            <a:off x="152400" y="2015100"/>
            <a:ext cx="8839197" cy="33571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24" name="Google Shape;924;p95"/>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25" name="Google Shape;925;p95"/>
          <p:cNvPicPr preferRelativeResize="0"/>
          <p:nvPr/>
        </p:nvPicPr>
        <p:blipFill>
          <a:blip r:embed="rId3">
            <a:alphaModFix/>
          </a:blip>
          <a:stretch>
            <a:fillRect/>
          </a:stretch>
        </p:blipFill>
        <p:spPr>
          <a:xfrm>
            <a:off x="152400" y="2015100"/>
            <a:ext cx="8839197" cy="337925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31" name="Google Shape;931;p96"/>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32" name="Google Shape;932;p96"/>
          <p:cNvPicPr preferRelativeResize="0"/>
          <p:nvPr/>
        </p:nvPicPr>
        <p:blipFill>
          <a:blip r:embed="rId3">
            <a:alphaModFix/>
          </a:blip>
          <a:stretch>
            <a:fillRect/>
          </a:stretch>
        </p:blipFill>
        <p:spPr>
          <a:xfrm>
            <a:off x="152400" y="2015100"/>
            <a:ext cx="8839202" cy="33985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Divide and Conquer</a:t>
            </a:r>
            <a:endParaRPr/>
          </a:p>
        </p:txBody>
      </p:sp>
      <p:sp>
        <p:nvSpPr>
          <p:cNvPr id="97" name="Google Shape;97;p16"/>
          <p:cNvSpPr txBox="1"/>
          <p:nvPr/>
        </p:nvSpPr>
        <p:spPr>
          <a:xfrm>
            <a:off x="9197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81000" lvl="0" marL="457200" rtl="0" algn="l">
              <a:spcBef>
                <a:spcPts val="60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Divide.</a:t>
            </a:r>
            <a:r>
              <a:rPr lang="en" sz="2400">
                <a:solidFill>
                  <a:schemeClr val="dk1"/>
                </a:solidFill>
                <a:latin typeface="Roboto Condensed"/>
                <a:ea typeface="Roboto Condensed"/>
                <a:cs typeface="Roboto Condensed"/>
                <a:sym typeface="Roboto Condensed"/>
              </a:rPr>
              <a:t> Break the problem into several parts.</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Conquer. </a:t>
            </a:r>
            <a:r>
              <a:rPr lang="en" sz="2400">
                <a:solidFill>
                  <a:schemeClr val="dk1"/>
                </a:solidFill>
                <a:latin typeface="Roboto Condensed"/>
                <a:ea typeface="Roboto Condensed"/>
                <a:cs typeface="Roboto Condensed"/>
                <a:sym typeface="Roboto Condensed"/>
              </a:rPr>
              <a:t>Solves the problems in each part </a:t>
            </a:r>
            <a:r>
              <a:rPr b="1" lang="en" sz="2400">
                <a:solidFill>
                  <a:schemeClr val="dk1"/>
                </a:solidFill>
                <a:latin typeface="Roboto Condensed"/>
                <a:ea typeface="Roboto Condensed"/>
                <a:cs typeface="Roboto Condensed"/>
                <a:sym typeface="Roboto Condensed"/>
              </a:rPr>
              <a:t>recursively</a:t>
            </a:r>
            <a:r>
              <a:rPr lang="en" sz="2400">
                <a:solidFill>
                  <a:schemeClr val="dk1"/>
                </a:solidFill>
                <a:latin typeface="Roboto Condensed"/>
                <a:ea typeface="Roboto Condensed"/>
                <a:cs typeface="Roboto Condensed"/>
                <a:sym typeface="Roboto Condensed"/>
              </a:rPr>
              <a:t>.</a:t>
            </a:r>
            <a:br>
              <a:rPr lang="en" sz="2400">
                <a:solidFill>
                  <a:schemeClr val="dk1"/>
                </a:solidFill>
                <a:latin typeface="Roboto Condensed"/>
                <a:ea typeface="Roboto Condensed"/>
                <a:cs typeface="Roboto Condensed"/>
                <a:sym typeface="Roboto Condensed"/>
              </a:rPr>
            </a:br>
            <a:endParaRPr sz="2400">
              <a:solidFill>
                <a:schemeClr val="dk1"/>
              </a:solidFill>
              <a:latin typeface="Roboto Condensed"/>
              <a:ea typeface="Roboto Condensed"/>
              <a:cs typeface="Roboto Condensed"/>
              <a:sym typeface="Roboto Condensed"/>
            </a:endParaRPr>
          </a:p>
          <a:p>
            <a:pPr indent="-381000" lvl="0" marL="457200" rtl="0" algn="l">
              <a:spcBef>
                <a:spcPts val="0"/>
              </a:spcBef>
              <a:spcAft>
                <a:spcPts val="0"/>
              </a:spcAft>
              <a:buClr>
                <a:schemeClr val="dk1"/>
              </a:buClr>
              <a:buSzPts val="2400"/>
              <a:buFont typeface="Roboto Condensed"/>
              <a:buChar char="➔"/>
            </a:pPr>
            <a:r>
              <a:rPr b="1" lang="en" sz="2400">
                <a:solidFill>
                  <a:srgbClr val="A61C00"/>
                </a:solidFill>
                <a:latin typeface="Roboto Condensed"/>
                <a:ea typeface="Roboto Condensed"/>
                <a:cs typeface="Roboto Condensed"/>
                <a:sym typeface="Roboto Condensed"/>
              </a:rPr>
              <a:t>Combine </a:t>
            </a:r>
            <a:r>
              <a:rPr lang="en" sz="2400">
                <a:solidFill>
                  <a:schemeClr val="dk1"/>
                </a:solidFill>
                <a:latin typeface="Roboto Condensed"/>
                <a:ea typeface="Roboto Condensed"/>
                <a:cs typeface="Roboto Condensed"/>
                <a:sym typeface="Roboto Condensed"/>
              </a:rPr>
              <a:t>the solutions of subproblems into an overall solution.</a:t>
            </a:r>
            <a:endParaRPr>
              <a:solidFill>
                <a:schemeClr val="dk1"/>
              </a:solidFill>
              <a:latin typeface="Courier New"/>
              <a:ea typeface="Courier New"/>
              <a:cs typeface="Courier New"/>
              <a:sym typeface="Courier New"/>
            </a:endParaRPr>
          </a:p>
        </p:txBody>
      </p:sp>
      <p:sp>
        <p:nvSpPr>
          <p:cNvPr id="98" name="Google Shape;98;p16"/>
          <p:cNvSpPr txBox="1"/>
          <p:nvPr/>
        </p:nvSpPr>
        <p:spPr>
          <a:xfrm>
            <a:off x="9197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STRATEGY</a:t>
            </a:r>
            <a:endParaRPr b="1">
              <a:solidFill>
                <a:srgbClr val="FFFFFF"/>
              </a:solidFill>
              <a:latin typeface="Roboto Condensed"/>
              <a:ea typeface="Roboto Condensed"/>
              <a:cs typeface="Roboto Condensed"/>
              <a:sym typeface="Roboto Condensed"/>
            </a:endParaRPr>
          </a:p>
        </p:txBody>
      </p:sp>
      <p:sp>
        <p:nvSpPr>
          <p:cNvPr id="99" name="Google Shape;99;p16"/>
          <p:cNvSpPr txBox="1"/>
          <p:nvPr/>
        </p:nvSpPr>
        <p:spPr>
          <a:xfrm>
            <a:off x="4703425" y="1855075"/>
            <a:ext cx="3413400" cy="4508100"/>
          </a:xfrm>
          <a:prstGeom prst="rect">
            <a:avLst/>
          </a:prstGeom>
          <a:solidFill>
            <a:srgbClr val="F3F3F3"/>
          </a:solidFill>
          <a:ln>
            <a:noFill/>
          </a:ln>
        </p:spPr>
        <p:txBody>
          <a:bodyPr anchorCtr="0" anchor="ctr" bIns="91425" lIns="91425" spcFirstLastPara="1" rIns="91425" wrap="square" tIns="91425">
            <a:noAutofit/>
          </a:bodyPr>
          <a:lstStyle/>
          <a:p>
            <a:pPr indent="-355600" lvl="0" marL="457200" rtl="0" algn="l">
              <a:spcBef>
                <a:spcPts val="60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Once the problem becomes small enough that we no longer recurse, we are at the base case.</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Independent subproblems.</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Droid Sans"/>
              <a:buChar char="➔"/>
            </a:pPr>
            <a:r>
              <a:rPr lang="en" sz="2000">
                <a:solidFill>
                  <a:schemeClr val="dk1"/>
                </a:solidFill>
                <a:latin typeface="Roboto Condensed"/>
                <a:ea typeface="Roboto Condensed"/>
                <a:cs typeface="Roboto Condensed"/>
                <a:sym typeface="Roboto Condensed"/>
              </a:rPr>
              <a:t>Recursive.</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Very efficient.</a:t>
            </a:r>
            <a:br>
              <a:rPr lang="en" sz="2000">
                <a:solidFill>
                  <a:schemeClr val="dk1"/>
                </a:solidFill>
                <a:latin typeface="Roboto Condensed"/>
                <a:ea typeface="Roboto Condensed"/>
                <a:cs typeface="Roboto Condensed"/>
                <a:sym typeface="Roboto Condensed"/>
              </a:rPr>
            </a:br>
            <a:endParaRPr sz="2000">
              <a:solidFill>
                <a:schemeClr val="dk1"/>
              </a:solidFill>
              <a:latin typeface="Roboto Condensed"/>
              <a:ea typeface="Roboto Condensed"/>
              <a:cs typeface="Roboto Condensed"/>
              <a:sym typeface="Roboto Condensed"/>
            </a:endParaRPr>
          </a:p>
          <a:p>
            <a:pPr indent="-355600" lvl="0" marL="457200" rtl="0" algn="l">
              <a:spcBef>
                <a:spcPts val="0"/>
              </a:spcBef>
              <a:spcAft>
                <a:spcPts val="0"/>
              </a:spcAft>
              <a:buClr>
                <a:schemeClr val="dk1"/>
              </a:buClr>
              <a:buSzPts val="2000"/>
              <a:buFont typeface="Roboto Condensed"/>
              <a:buChar char="➔"/>
            </a:pPr>
            <a:r>
              <a:rPr lang="en" sz="2000">
                <a:solidFill>
                  <a:schemeClr val="dk1"/>
                </a:solidFill>
                <a:latin typeface="Roboto Condensed"/>
                <a:ea typeface="Roboto Condensed"/>
                <a:cs typeface="Roboto Condensed"/>
                <a:sym typeface="Roboto Condensed"/>
              </a:rPr>
              <a:t>Can be naturally parallelized.</a:t>
            </a:r>
            <a:endParaRPr sz="2000">
              <a:solidFill>
                <a:schemeClr val="dk1"/>
              </a:solidFill>
              <a:latin typeface="Roboto Condensed"/>
              <a:ea typeface="Roboto Condensed"/>
              <a:cs typeface="Roboto Condensed"/>
              <a:sym typeface="Roboto Condensed"/>
            </a:endParaRPr>
          </a:p>
        </p:txBody>
      </p:sp>
      <p:sp>
        <p:nvSpPr>
          <p:cNvPr id="100" name="Google Shape;100;p16"/>
          <p:cNvSpPr txBox="1"/>
          <p:nvPr/>
        </p:nvSpPr>
        <p:spPr>
          <a:xfrm>
            <a:off x="4703425" y="1403925"/>
            <a:ext cx="3413400" cy="383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Condensed"/>
                <a:ea typeface="Roboto Condensed"/>
                <a:cs typeface="Roboto Condensed"/>
                <a:sym typeface="Roboto Condensed"/>
              </a:rPr>
              <a:t>CHARACTERISTICS</a:t>
            </a:r>
            <a:endParaRPr b="1">
              <a:solidFill>
                <a:srgbClr val="FFFFFF"/>
              </a:solidFill>
              <a:latin typeface="Roboto Condensed"/>
              <a:ea typeface="Roboto Condensed"/>
              <a:cs typeface="Roboto Condensed"/>
              <a:sym typeface="Roboto Condense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7"/>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38" name="Google Shape;938;p97"/>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39" name="Google Shape;939;p97"/>
          <p:cNvPicPr preferRelativeResize="0"/>
          <p:nvPr/>
        </p:nvPicPr>
        <p:blipFill>
          <a:blip r:embed="rId3">
            <a:alphaModFix/>
          </a:blip>
          <a:stretch>
            <a:fillRect/>
          </a:stretch>
        </p:blipFill>
        <p:spPr>
          <a:xfrm>
            <a:off x="152400" y="2015100"/>
            <a:ext cx="8839202" cy="330840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8"/>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45" name="Google Shape;945;p98"/>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46" name="Google Shape;946;p98"/>
          <p:cNvPicPr preferRelativeResize="0"/>
          <p:nvPr/>
        </p:nvPicPr>
        <p:blipFill>
          <a:blip r:embed="rId3">
            <a:alphaModFix/>
          </a:blip>
          <a:stretch>
            <a:fillRect/>
          </a:stretch>
        </p:blipFill>
        <p:spPr>
          <a:xfrm>
            <a:off x="152400" y="2015100"/>
            <a:ext cx="8839200" cy="3314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99"/>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52" name="Google Shape;952;p99"/>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53" name="Google Shape;953;p99"/>
          <p:cNvPicPr preferRelativeResize="0"/>
          <p:nvPr/>
        </p:nvPicPr>
        <p:blipFill>
          <a:blip r:embed="rId3">
            <a:alphaModFix/>
          </a:blip>
          <a:stretch>
            <a:fillRect/>
          </a:stretch>
        </p:blipFill>
        <p:spPr>
          <a:xfrm>
            <a:off x="152400" y="2015100"/>
            <a:ext cx="8839204" cy="3313801"/>
          </a:xfrm>
          <a:prstGeom prst="rect">
            <a:avLst/>
          </a:prstGeom>
          <a:noFill/>
          <a:ln>
            <a:noFill/>
          </a:ln>
        </p:spPr>
      </p:pic>
      <p:sp>
        <p:nvSpPr>
          <p:cNvPr id="954" name="Google Shape;954;p99"/>
          <p:cNvSpPr/>
          <p:nvPr/>
        </p:nvSpPr>
        <p:spPr>
          <a:xfrm>
            <a:off x="4861925" y="5397900"/>
            <a:ext cx="2276400" cy="1094700"/>
          </a:xfrm>
          <a:prstGeom prst="wedgeRoundRectCallout">
            <a:avLst>
              <a:gd fmla="val 69206" name="adj1"/>
              <a:gd fmla="val -107849"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oboto Condensed"/>
                <a:ea typeface="Roboto Condensed"/>
                <a:cs typeface="Roboto Condensed"/>
                <a:sym typeface="Roboto Condensed"/>
              </a:rPr>
              <a:t>Why no changes on this step?</a:t>
            </a:r>
            <a:endParaRPr b="1" sz="2200">
              <a:latin typeface="Roboto Condensed"/>
              <a:ea typeface="Roboto Condensed"/>
              <a:cs typeface="Roboto Condensed"/>
              <a:sym typeface="Roboto Condense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0"/>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60" name="Google Shape;960;p100"/>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Knapsack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61" name="Google Shape;961;p100"/>
          <p:cNvPicPr preferRelativeResize="0"/>
          <p:nvPr/>
        </p:nvPicPr>
        <p:blipFill>
          <a:blip r:embed="rId3">
            <a:alphaModFix/>
          </a:blip>
          <a:stretch>
            <a:fillRect/>
          </a:stretch>
        </p:blipFill>
        <p:spPr>
          <a:xfrm>
            <a:off x="152400" y="2015100"/>
            <a:ext cx="8839202" cy="3290348"/>
          </a:xfrm>
          <a:prstGeom prst="rect">
            <a:avLst/>
          </a:prstGeom>
          <a:noFill/>
          <a:ln>
            <a:noFill/>
          </a:ln>
        </p:spPr>
      </p:pic>
      <p:sp>
        <p:nvSpPr>
          <p:cNvPr id="962" name="Google Shape;962;p100"/>
          <p:cNvSpPr/>
          <p:nvPr/>
        </p:nvSpPr>
        <p:spPr>
          <a:xfrm>
            <a:off x="4861925" y="5397900"/>
            <a:ext cx="2276400" cy="1094700"/>
          </a:xfrm>
          <a:prstGeom prst="wedgeRoundRectCallout">
            <a:avLst>
              <a:gd fmla="val 106183" name="adj1"/>
              <a:gd fmla="val -65360" name="adj2"/>
              <a:gd fmla="val 0" name="adj3"/>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This is the best option to get 800 calories and maximice fullness sensation</a:t>
            </a:r>
            <a:endParaRPr b="1" sz="1600">
              <a:latin typeface="Roboto Condensed"/>
              <a:ea typeface="Roboto Condensed"/>
              <a:cs typeface="Roboto Condensed"/>
              <a:sym typeface="Roboto Condense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1"/>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68" name="Google Shape;968;p101"/>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a:t>
            </a:r>
            <a:r>
              <a:rPr lang="en"/>
              <a:t>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sp>
        <p:nvSpPr>
          <p:cNvPr id="969" name="Google Shape;969;p101"/>
          <p:cNvSpPr txBox="1"/>
          <p:nvPr/>
        </p:nvSpPr>
        <p:spPr>
          <a:xfrm>
            <a:off x="751500" y="2773500"/>
            <a:ext cx="4274100" cy="1311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480"/>
              </a:spcBef>
              <a:spcAft>
                <a:spcPts val="0"/>
              </a:spcAft>
              <a:buNone/>
            </a:pPr>
            <a:r>
              <a:rPr lang="en" sz="2400">
                <a:solidFill>
                  <a:schemeClr val="dk1"/>
                </a:solidFill>
                <a:latin typeface="Roboto Condensed"/>
                <a:ea typeface="Roboto Condensed"/>
                <a:cs typeface="Roboto Condensed"/>
                <a:sym typeface="Roboto Condensed"/>
              </a:rPr>
              <a:t>For a specific amount give the least amount of units of the different denominations.</a:t>
            </a:r>
            <a:endParaRPr sz="2400">
              <a:solidFill>
                <a:schemeClr val="dk1"/>
              </a:solidFill>
              <a:latin typeface="Roboto Condensed"/>
              <a:ea typeface="Roboto Condensed"/>
              <a:cs typeface="Roboto Condensed"/>
              <a:sym typeface="Roboto Condensed"/>
            </a:endParaRPr>
          </a:p>
        </p:txBody>
      </p:sp>
      <p:pic>
        <p:nvPicPr>
          <p:cNvPr id="970" name="Google Shape;970;p101"/>
          <p:cNvPicPr preferRelativeResize="0"/>
          <p:nvPr/>
        </p:nvPicPr>
        <p:blipFill>
          <a:blip r:embed="rId3">
            <a:alphaModFix/>
          </a:blip>
          <a:stretch>
            <a:fillRect/>
          </a:stretch>
        </p:blipFill>
        <p:spPr>
          <a:xfrm>
            <a:off x="5909350" y="2209800"/>
            <a:ext cx="2438400" cy="2438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2"/>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76" name="Google Shape;976;p102"/>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77" name="Google Shape;977;p102"/>
          <p:cNvPicPr preferRelativeResize="0"/>
          <p:nvPr/>
        </p:nvPicPr>
        <p:blipFill>
          <a:blip r:embed="rId3">
            <a:alphaModFix/>
          </a:blip>
          <a:stretch>
            <a:fillRect/>
          </a:stretch>
        </p:blipFill>
        <p:spPr>
          <a:xfrm>
            <a:off x="152400" y="2091438"/>
            <a:ext cx="8839200" cy="267512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3"/>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 (Example)</a:t>
            </a:r>
            <a:endParaRPr/>
          </a:p>
        </p:txBody>
      </p:sp>
      <p:sp>
        <p:nvSpPr>
          <p:cNvPr id="983" name="Google Shape;983;p103"/>
          <p:cNvSpPr txBox="1"/>
          <p:nvPr>
            <p:ph idx="1" type="body"/>
          </p:nvPr>
        </p:nvSpPr>
        <p:spPr>
          <a:xfrm>
            <a:off x="457200" y="1081200"/>
            <a:ext cx="8229600" cy="78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Cashier Problem</a:t>
            </a:r>
            <a:endParaRPr sz="1800"/>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i="1" sz="1800"/>
          </a:p>
        </p:txBody>
      </p:sp>
      <p:pic>
        <p:nvPicPr>
          <p:cNvPr id="984" name="Google Shape;984;p103"/>
          <p:cNvPicPr preferRelativeResize="0"/>
          <p:nvPr/>
        </p:nvPicPr>
        <p:blipFill>
          <a:blip r:embed="rId3">
            <a:alphaModFix/>
          </a:blip>
          <a:stretch>
            <a:fillRect/>
          </a:stretch>
        </p:blipFill>
        <p:spPr>
          <a:xfrm>
            <a:off x="152400" y="2122275"/>
            <a:ext cx="8839199" cy="261345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4"/>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Programming</a:t>
            </a:r>
            <a:r>
              <a:rPr lang="en"/>
              <a:t> (Example)</a:t>
            </a:r>
            <a:endParaRPr/>
          </a:p>
        </p:txBody>
      </p:sp>
      <p:sp>
        <p:nvSpPr>
          <p:cNvPr id="990" name="Google Shape;990;p104"/>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Other examples</a:t>
            </a:r>
            <a:endParaRPr/>
          </a:p>
          <a:p>
            <a:pPr indent="-381000" lvl="1" marL="914400" rtl="0" algn="l">
              <a:spcBef>
                <a:spcPts val="0"/>
              </a:spcBef>
              <a:spcAft>
                <a:spcPts val="0"/>
              </a:spcAft>
              <a:buSzPts val="2400"/>
              <a:buChar char="◆"/>
            </a:pPr>
            <a:r>
              <a:rPr b="1" lang="en"/>
              <a:t>Ugly numbers</a:t>
            </a:r>
            <a:r>
              <a:rPr b="1" lang="en"/>
              <a:t>. </a:t>
            </a:r>
            <a:r>
              <a:rPr lang="en"/>
              <a:t>Given a number n, find n Ugly numbers. Ugly numbers are numbers whose only prime factors are 2, 3 or 5. The number 1 is included by convention. The sequence 1, 2, 3, 4, 5, 6, 8, 9, 10, 12, 15 shows the first 11 ugly numbers.</a:t>
            </a:r>
            <a:endParaRPr/>
          </a:p>
          <a:p>
            <a:pPr indent="-381000" lvl="1" marL="914400" rtl="0" algn="l">
              <a:spcBef>
                <a:spcPts val="0"/>
              </a:spcBef>
              <a:spcAft>
                <a:spcPts val="0"/>
              </a:spcAft>
              <a:buSzPts val="2400"/>
              <a:buChar char="◆"/>
            </a:pPr>
            <a:r>
              <a:rPr b="1" lang="en"/>
              <a:t>Min Cost Path</a:t>
            </a:r>
            <a:r>
              <a:rPr b="1" lang="en"/>
              <a:t>. </a:t>
            </a:r>
            <a:r>
              <a:rPr lang="en"/>
              <a:t>Given a cost matrix and a position, calculate the cost of minimum cost path form position (0,0) to the input position. Each cell of the matrix represents a cost to traverse through that cell.</a:t>
            </a:r>
            <a:endParaRPr/>
          </a:p>
          <a:p>
            <a:pPr indent="-381000" lvl="1" marL="914400" rtl="0" algn="l">
              <a:spcBef>
                <a:spcPts val="0"/>
              </a:spcBef>
              <a:spcAft>
                <a:spcPts val="0"/>
              </a:spcAft>
              <a:buSzPts val="2400"/>
              <a:buChar char="◆"/>
            </a:pPr>
            <a:r>
              <a:rPr b="1" lang="en"/>
              <a:t>Longest Common Subsequence of three strings</a:t>
            </a:r>
            <a:r>
              <a:rPr b="1" lang="en"/>
              <a:t>.</a:t>
            </a:r>
            <a:endParaRPr b="1"/>
          </a:p>
          <a:p>
            <a:pPr indent="-381000" lvl="1" marL="914400" rtl="0" algn="l">
              <a:spcBef>
                <a:spcPts val="0"/>
              </a:spcBef>
              <a:spcAft>
                <a:spcPts val="0"/>
              </a:spcAft>
              <a:buSzPts val="2400"/>
              <a:buChar char="◆"/>
            </a:pPr>
            <a:r>
              <a:rPr b="1" lang="en"/>
              <a:t>Index of elements which are equal to the sum of all </a:t>
            </a:r>
            <a:r>
              <a:rPr b="1" lang="en"/>
              <a:t>succeeding</a:t>
            </a:r>
            <a:r>
              <a:rPr b="1" lang="en"/>
              <a:t> elements</a:t>
            </a:r>
            <a:endParaRPr b="1"/>
          </a:p>
        </p:txBody>
      </p:sp>
      <p:pic>
        <p:nvPicPr>
          <p:cNvPr id="991" name="Google Shape;991;p104"/>
          <p:cNvPicPr preferRelativeResize="0"/>
          <p:nvPr/>
        </p:nvPicPr>
        <p:blipFill>
          <a:blip r:embed="rId3">
            <a:alphaModFix/>
          </a:blip>
          <a:stretch>
            <a:fillRect/>
          </a:stretch>
        </p:blipFill>
        <p:spPr>
          <a:xfrm>
            <a:off x="1463275" y="6044425"/>
            <a:ext cx="2535850" cy="592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5"/>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Different approaches to the same problem</a:t>
            </a:r>
            <a:endParaRPr/>
          </a:p>
        </p:txBody>
      </p:sp>
      <p:sp>
        <p:nvSpPr>
          <p:cNvPr id="997" name="Google Shape;997;p105"/>
          <p:cNvSpPr txBox="1"/>
          <p:nvPr>
            <p:ph idx="1" type="body"/>
          </p:nvPr>
        </p:nvSpPr>
        <p:spPr>
          <a:xfrm>
            <a:off x="457200" y="1081200"/>
            <a:ext cx="8229600" cy="5169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There are problems that can be addressed with different approaches.</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a:t>For example, knapsack problem can be solved using:</a:t>
            </a:r>
            <a:endParaRPr/>
          </a:p>
          <a:p>
            <a:pPr indent="-381000" lvl="1" marL="914400" rtl="0" algn="l">
              <a:spcBef>
                <a:spcPts val="0"/>
              </a:spcBef>
              <a:spcAft>
                <a:spcPts val="0"/>
              </a:spcAft>
              <a:buSzPts val="2400"/>
              <a:buChar char="◆"/>
            </a:pPr>
            <a:r>
              <a:rPr lang="en"/>
              <a:t>Dynamic Programming (recently seen).</a:t>
            </a:r>
            <a:endParaRPr/>
          </a:p>
          <a:p>
            <a:pPr indent="-381000" lvl="1" marL="914400" rtl="0" algn="l">
              <a:spcBef>
                <a:spcPts val="0"/>
              </a:spcBef>
              <a:spcAft>
                <a:spcPts val="0"/>
              </a:spcAft>
              <a:buSzPts val="2400"/>
              <a:buChar char="◆"/>
            </a:pPr>
            <a:r>
              <a:rPr lang="en"/>
              <a:t>Backtracking (your </a:t>
            </a:r>
            <a:r>
              <a:rPr lang="en"/>
              <a:t>responsibility</a:t>
            </a:r>
            <a:r>
              <a:rPr lang="en"/>
              <a:t>).</a:t>
            </a:r>
            <a:endParaRPr/>
          </a:p>
          <a:p>
            <a:pPr indent="-381000" lvl="1" marL="914400" rtl="0" algn="l">
              <a:spcBef>
                <a:spcPts val="0"/>
              </a:spcBef>
              <a:spcAft>
                <a:spcPts val="0"/>
              </a:spcAft>
              <a:buSzPts val="2400"/>
              <a:buChar char="◆"/>
            </a:pPr>
            <a:r>
              <a:rPr lang="en"/>
              <a:t>Genetic algorithms (more on this later).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01" name="Shape 1001"/>
        <p:cNvGrpSpPr/>
        <p:nvPr/>
      </p:nvGrpSpPr>
      <p:grpSpPr>
        <a:xfrm>
          <a:off x="0" y="0"/>
          <a:ext cx="0" cy="0"/>
          <a:chOff x="0" y="0"/>
          <a:chExt cx="0" cy="0"/>
        </a:xfrm>
      </p:grpSpPr>
      <p:sp>
        <p:nvSpPr>
          <p:cNvPr id="1002" name="Google Shape;1002;p106"/>
          <p:cNvSpPr txBox="1"/>
          <p:nvPr>
            <p:ph type="title"/>
          </p:nvPr>
        </p:nvSpPr>
        <p:spPr>
          <a:xfrm>
            <a:off x="204575" y="199799"/>
            <a:ext cx="8229600" cy="67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Heuristic Algorithms</a:t>
            </a:r>
            <a:endParaRPr>
              <a:solidFill>
                <a:srgbClr val="FFFFFF"/>
              </a:solidFill>
            </a:endParaRPr>
          </a:p>
        </p:txBody>
      </p:sp>
      <p:pic>
        <p:nvPicPr>
          <p:cNvPr id="1003" name="Google Shape;1003;p106"/>
          <p:cNvPicPr preferRelativeResize="0"/>
          <p:nvPr/>
        </p:nvPicPr>
        <p:blipFill>
          <a:blip r:embed="rId3">
            <a:alphaModFix/>
          </a:blip>
          <a:stretch>
            <a:fillRect/>
          </a:stretch>
        </p:blipFill>
        <p:spPr>
          <a:xfrm>
            <a:off x="2006100" y="3018725"/>
            <a:ext cx="6782899" cy="324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